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46"/>
  </p:notesMasterIdLst>
  <p:sldIdLst>
    <p:sldId id="256" r:id="rId3"/>
    <p:sldId id="257" r:id="rId4"/>
    <p:sldId id="267" r:id="rId5"/>
    <p:sldId id="268" r:id="rId6"/>
    <p:sldId id="269" r:id="rId7"/>
    <p:sldId id="262" r:id="rId8"/>
    <p:sldId id="272" r:id="rId9"/>
    <p:sldId id="273" r:id="rId10"/>
    <p:sldId id="274" r:id="rId11"/>
    <p:sldId id="275" r:id="rId12"/>
    <p:sldId id="292" r:id="rId13"/>
    <p:sldId id="270" r:id="rId14"/>
    <p:sldId id="271" r:id="rId15"/>
    <p:sldId id="276" r:id="rId16"/>
    <p:sldId id="277" r:id="rId17"/>
    <p:sldId id="259" r:id="rId18"/>
    <p:sldId id="261" r:id="rId19"/>
    <p:sldId id="260" r:id="rId20"/>
    <p:sldId id="278" r:id="rId21"/>
    <p:sldId id="291" r:id="rId22"/>
    <p:sldId id="293" r:id="rId23"/>
    <p:sldId id="294" r:id="rId24"/>
    <p:sldId id="264" r:id="rId25"/>
    <p:sldId id="289" r:id="rId26"/>
    <p:sldId id="263" r:id="rId27"/>
    <p:sldId id="285" r:id="rId28"/>
    <p:sldId id="279" r:id="rId29"/>
    <p:sldId id="287" r:id="rId30"/>
    <p:sldId id="286" r:id="rId31"/>
    <p:sldId id="290" r:id="rId32"/>
    <p:sldId id="280" r:id="rId33"/>
    <p:sldId id="281" r:id="rId34"/>
    <p:sldId id="283" r:id="rId35"/>
    <p:sldId id="284" r:id="rId36"/>
    <p:sldId id="288" r:id="rId37"/>
    <p:sldId id="295" r:id="rId38"/>
    <p:sldId id="265" r:id="rId39"/>
    <p:sldId id="296" r:id="rId40"/>
    <p:sldId id="297" r:id="rId41"/>
    <p:sldId id="266" r:id="rId42"/>
    <p:sldId id="298" r:id="rId43"/>
    <p:sldId id="299" r:id="rId44"/>
    <p:sldId id="300" r:id="rId45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1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E55A1C-A4D6-4BA1-823C-EDDE760C5724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78FC237E-F884-4C00-97C5-053013869C56}">
      <dgm:prSet phldrT="[Text]" custT="1"/>
      <dgm:spPr/>
      <dgm:t>
        <a:bodyPr/>
        <a:lstStyle/>
        <a:p>
          <a:r>
            <a:rPr lang="en-US" sz="2400" dirty="0" smtClean="0"/>
            <a:t>Some one I have met</a:t>
          </a:r>
          <a:endParaRPr lang="en-US" sz="2400" dirty="0"/>
        </a:p>
      </dgm:t>
    </dgm:pt>
    <dgm:pt modelId="{2952A299-1CA1-4ED7-B198-AF64486BABA0}" type="parTrans" cxnId="{C2FA5FF2-D898-4A95-9FE9-696A0AAC1158}">
      <dgm:prSet/>
      <dgm:spPr/>
      <dgm:t>
        <a:bodyPr/>
        <a:lstStyle/>
        <a:p>
          <a:endParaRPr lang="en-US"/>
        </a:p>
      </dgm:t>
    </dgm:pt>
    <dgm:pt modelId="{9642C954-E389-4AC9-A548-C588B4C77BDE}" type="sibTrans" cxnId="{C2FA5FF2-D898-4A95-9FE9-696A0AAC1158}">
      <dgm:prSet/>
      <dgm:spPr/>
      <dgm:t>
        <a:bodyPr/>
        <a:lstStyle/>
        <a:p>
          <a:endParaRPr lang="en-US"/>
        </a:p>
      </dgm:t>
    </dgm:pt>
    <dgm:pt modelId="{0F7958E1-3B9E-4300-98D9-74A1B6BF23C3}">
      <dgm:prSet phldrT="[Text]" custT="1"/>
      <dgm:spPr/>
      <dgm:t>
        <a:bodyPr/>
        <a:lstStyle/>
        <a:p>
          <a:r>
            <a:rPr lang="en-US" sz="2400" dirty="0" smtClean="0"/>
            <a:t>Acquaintances</a:t>
          </a:r>
          <a:endParaRPr lang="en-US" sz="2400" dirty="0"/>
        </a:p>
      </dgm:t>
    </dgm:pt>
    <dgm:pt modelId="{5D791135-C9E2-433D-8E65-79EB2C7D387C}" type="parTrans" cxnId="{C3797B48-018E-4C69-A323-6257164C64D2}">
      <dgm:prSet/>
      <dgm:spPr/>
      <dgm:t>
        <a:bodyPr/>
        <a:lstStyle/>
        <a:p>
          <a:endParaRPr lang="en-US"/>
        </a:p>
      </dgm:t>
    </dgm:pt>
    <dgm:pt modelId="{12C4A829-4084-4F19-BC9F-B65FC78676F8}" type="sibTrans" cxnId="{C3797B48-018E-4C69-A323-6257164C64D2}">
      <dgm:prSet/>
      <dgm:spPr/>
      <dgm:t>
        <a:bodyPr/>
        <a:lstStyle/>
        <a:p>
          <a:endParaRPr lang="en-US"/>
        </a:p>
      </dgm:t>
    </dgm:pt>
    <dgm:pt modelId="{620F1D32-F02E-4295-BAE6-375C983350A2}">
      <dgm:prSet phldrT="[Text]" custT="1"/>
      <dgm:spPr/>
      <dgm:t>
        <a:bodyPr/>
        <a:lstStyle/>
        <a:p>
          <a:r>
            <a:rPr lang="en-US" sz="2400" dirty="0" smtClean="0"/>
            <a:t>Friends</a:t>
          </a:r>
          <a:endParaRPr lang="en-US" sz="2400" dirty="0"/>
        </a:p>
      </dgm:t>
    </dgm:pt>
    <dgm:pt modelId="{92B27BDD-AF52-4D6B-A6ED-26F0F22F777A}" type="parTrans" cxnId="{923DADA9-679E-4EE1-970A-C22863C64A7E}">
      <dgm:prSet/>
      <dgm:spPr/>
      <dgm:t>
        <a:bodyPr/>
        <a:lstStyle/>
        <a:p>
          <a:endParaRPr lang="en-US"/>
        </a:p>
      </dgm:t>
    </dgm:pt>
    <dgm:pt modelId="{D9FB96DD-AC42-4CAF-928F-8558638E77B9}" type="sibTrans" cxnId="{923DADA9-679E-4EE1-970A-C22863C64A7E}">
      <dgm:prSet/>
      <dgm:spPr/>
      <dgm:t>
        <a:bodyPr/>
        <a:lstStyle/>
        <a:p>
          <a:endParaRPr lang="en-US"/>
        </a:p>
      </dgm:t>
    </dgm:pt>
    <dgm:pt modelId="{1792CD99-1DA9-4CDA-8D4E-CB81A6B63F60}">
      <dgm:prSet phldrT="[Text]" custT="1"/>
      <dgm:spPr/>
      <dgm:t>
        <a:bodyPr/>
        <a:lstStyle/>
        <a:p>
          <a:r>
            <a:rPr lang="en-US" sz="2400" dirty="0" smtClean="0"/>
            <a:t>BFFs</a:t>
          </a:r>
          <a:endParaRPr lang="en-US" sz="2400" dirty="0"/>
        </a:p>
      </dgm:t>
    </dgm:pt>
    <dgm:pt modelId="{15B449AF-9461-4248-8CBC-C963C7D09679}" type="parTrans" cxnId="{461F6ADD-B432-4C1F-AC96-E92BF5014D8A}">
      <dgm:prSet/>
      <dgm:spPr/>
      <dgm:t>
        <a:bodyPr/>
        <a:lstStyle/>
        <a:p>
          <a:endParaRPr lang="en-US"/>
        </a:p>
      </dgm:t>
    </dgm:pt>
    <dgm:pt modelId="{92A686B0-8724-4E0C-8097-06DDA7DBC057}" type="sibTrans" cxnId="{461F6ADD-B432-4C1F-AC96-E92BF5014D8A}">
      <dgm:prSet/>
      <dgm:spPr/>
      <dgm:t>
        <a:bodyPr/>
        <a:lstStyle/>
        <a:p>
          <a:endParaRPr lang="en-US"/>
        </a:p>
      </dgm:t>
    </dgm:pt>
    <dgm:pt modelId="{3C9E1C01-C40D-4176-A0F1-A90589BE6F9F}">
      <dgm:prSet phldrT="[Text]" custT="1"/>
      <dgm:spPr/>
      <dgm:t>
        <a:bodyPr/>
        <a:lstStyle/>
        <a:p>
          <a:r>
            <a:rPr lang="en-US" sz="2000" dirty="0" smtClean="0"/>
            <a:t>“Family”</a:t>
          </a:r>
          <a:endParaRPr lang="en-US" sz="2000" dirty="0"/>
        </a:p>
      </dgm:t>
    </dgm:pt>
    <dgm:pt modelId="{73E042A9-9C12-4712-AA4B-45379C061B87}" type="parTrans" cxnId="{509F1030-33E0-4766-8744-D7A72831D785}">
      <dgm:prSet/>
      <dgm:spPr/>
      <dgm:t>
        <a:bodyPr/>
        <a:lstStyle/>
        <a:p>
          <a:endParaRPr lang="en-US"/>
        </a:p>
      </dgm:t>
    </dgm:pt>
    <dgm:pt modelId="{ECD1174B-938F-4818-8FB8-494724ADBC83}" type="sibTrans" cxnId="{509F1030-33E0-4766-8744-D7A72831D785}">
      <dgm:prSet/>
      <dgm:spPr/>
      <dgm:t>
        <a:bodyPr/>
        <a:lstStyle/>
        <a:p>
          <a:endParaRPr lang="en-US"/>
        </a:p>
      </dgm:t>
    </dgm:pt>
    <dgm:pt modelId="{ADBED6F7-C83B-423B-9380-A07822DA9606}" type="pres">
      <dgm:prSet presAssocID="{0DE55A1C-A4D6-4BA1-823C-EDDE760C5724}" presName="Name0" presStyleCnt="0">
        <dgm:presLayoutVars>
          <dgm:dir/>
          <dgm:animLvl val="lvl"/>
          <dgm:resizeHandles val="exact"/>
        </dgm:presLayoutVars>
      </dgm:prSet>
      <dgm:spPr/>
    </dgm:pt>
    <dgm:pt modelId="{3EDF7018-D08F-4746-9EF5-87E0F3482CCB}" type="pres">
      <dgm:prSet presAssocID="{78FC237E-F884-4C00-97C5-053013869C56}" presName="Name8" presStyleCnt="0"/>
      <dgm:spPr/>
    </dgm:pt>
    <dgm:pt modelId="{2D007A52-134D-44A3-90AD-07020C192EB7}" type="pres">
      <dgm:prSet presAssocID="{78FC237E-F884-4C00-97C5-053013869C56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D9FFA6-ECD8-42E1-9C62-B7E188E299B3}" type="pres">
      <dgm:prSet presAssocID="{78FC237E-F884-4C00-97C5-053013869C5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4BA499-D783-4425-A01B-F401DB068F14}" type="pres">
      <dgm:prSet presAssocID="{0F7958E1-3B9E-4300-98D9-74A1B6BF23C3}" presName="Name8" presStyleCnt="0"/>
      <dgm:spPr/>
    </dgm:pt>
    <dgm:pt modelId="{74A9F8F5-2B3F-4E38-A318-5CBDF50228E5}" type="pres">
      <dgm:prSet presAssocID="{0F7958E1-3B9E-4300-98D9-74A1B6BF23C3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A5EA9-DCC8-4290-AB44-EC1733D72182}" type="pres">
      <dgm:prSet presAssocID="{0F7958E1-3B9E-4300-98D9-74A1B6BF23C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F3B40B-B6E3-4135-AC43-CD4496EA59B1}" type="pres">
      <dgm:prSet presAssocID="{620F1D32-F02E-4295-BAE6-375C983350A2}" presName="Name8" presStyleCnt="0"/>
      <dgm:spPr/>
    </dgm:pt>
    <dgm:pt modelId="{3246A216-B55D-4816-A3D8-656DA893EF9B}" type="pres">
      <dgm:prSet presAssocID="{620F1D32-F02E-4295-BAE6-375C983350A2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211C0B-567B-4CCD-ABC6-9031DEB18DEB}" type="pres">
      <dgm:prSet presAssocID="{620F1D32-F02E-4295-BAE6-375C983350A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66870F-BDE0-4ED0-BC0C-8B8FD4224228}" type="pres">
      <dgm:prSet presAssocID="{1792CD99-1DA9-4CDA-8D4E-CB81A6B63F60}" presName="Name8" presStyleCnt="0"/>
      <dgm:spPr/>
    </dgm:pt>
    <dgm:pt modelId="{90FF7AEF-3986-407B-A09B-780BF06EEEF9}" type="pres">
      <dgm:prSet presAssocID="{1792CD99-1DA9-4CDA-8D4E-CB81A6B63F60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E1F649-E441-4C78-84F3-252C633989F7}" type="pres">
      <dgm:prSet presAssocID="{1792CD99-1DA9-4CDA-8D4E-CB81A6B63F6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F3ED53-BD20-46EB-B04D-3881847D14D7}" type="pres">
      <dgm:prSet presAssocID="{3C9E1C01-C40D-4176-A0F1-A90589BE6F9F}" presName="Name8" presStyleCnt="0"/>
      <dgm:spPr/>
    </dgm:pt>
    <dgm:pt modelId="{AF13833F-9326-48B1-9651-386641C86BC7}" type="pres">
      <dgm:prSet presAssocID="{3C9E1C01-C40D-4176-A0F1-A90589BE6F9F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78D6B-B468-4B94-8D04-A0DECA8DBC9D}" type="pres">
      <dgm:prSet presAssocID="{3C9E1C01-C40D-4176-A0F1-A90589BE6F9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9ED0DE-421A-4782-BD6A-6211075575AD}" type="presOf" srcId="{1792CD99-1DA9-4CDA-8D4E-CB81A6B63F60}" destId="{90FF7AEF-3986-407B-A09B-780BF06EEEF9}" srcOrd="0" destOrd="0" presId="urn:microsoft.com/office/officeart/2005/8/layout/pyramid3"/>
    <dgm:cxn modelId="{461F6ADD-B432-4C1F-AC96-E92BF5014D8A}" srcId="{0DE55A1C-A4D6-4BA1-823C-EDDE760C5724}" destId="{1792CD99-1DA9-4CDA-8D4E-CB81A6B63F60}" srcOrd="3" destOrd="0" parTransId="{15B449AF-9461-4248-8CBC-C963C7D09679}" sibTransId="{92A686B0-8724-4E0C-8097-06DDA7DBC057}"/>
    <dgm:cxn modelId="{ABDCAF99-0F3F-436C-A71F-AA27075D6E88}" type="presOf" srcId="{0DE55A1C-A4D6-4BA1-823C-EDDE760C5724}" destId="{ADBED6F7-C83B-423B-9380-A07822DA9606}" srcOrd="0" destOrd="0" presId="urn:microsoft.com/office/officeart/2005/8/layout/pyramid3"/>
    <dgm:cxn modelId="{F784266F-326D-48DB-AB12-30BE035D4256}" type="presOf" srcId="{3C9E1C01-C40D-4176-A0F1-A90589BE6F9F}" destId="{F9078D6B-B468-4B94-8D04-A0DECA8DBC9D}" srcOrd="1" destOrd="0" presId="urn:microsoft.com/office/officeart/2005/8/layout/pyramid3"/>
    <dgm:cxn modelId="{2436B6B9-DF6D-4E9D-8D32-B7A92AF3D061}" type="presOf" srcId="{620F1D32-F02E-4295-BAE6-375C983350A2}" destId="{31211C0B-567B-4CCD-ABC6-9031DEB18DEB}" srcOrd="1" destOrd="0" presId="urn:microsoft.com/office/officeart/2005/8/layout/pyramid3"/>
    <dgm:cxn modelId="{E44D3BB5-AB9C-4757-B2C0-610BCCE2E78B}" type="presOf" srcId="{78FC237E-F884-4C00-97C5-053013869C56}" destId="{B9D9FFA6-ECD8-42E1-9C62-B7E188E299B3}" srcOrd="1" destOrd="0" presId="urn:microsoft.com/office/officeart/2005/8/layout/pyramid3"/>
    <dgm:cxn modelId="{509F1030-33E0-4766-8744-D7A72831D785}" srcId="{0DE55A1C-A4D6-4BA1-823C-EDDE760C5724}" destId="{3C9E1C01-C40D-4176-A0F1-A90589BE6F9F}" srcOrd="4" destOrd="0" parTransId="{73E042A9-9C12-4712-AA4B-45379C061B87}" sibTransId="{ECD1174B-938F-4818-8FB8-494724ADBC83}"/>
    <dgm:cxn modelId="{1EB562F4-D0CA-4DA8-B9DF-A585B5B8515E}" type="presOf" srcId="{0F7958E1-3B9E-4300-98D9-74A1B6BF23C3}" destId="{74A9F8F5-2B3F-4E38-A318-5CBDF50228E5}" srcOrd="0" destOrd="0" presId="urn:microsoft.com/office/officeart/2005/8/layout/pyramid3"/>
    <dgm:cxn modelId="{C2FA5FF2-D898-4A95-9FE9-696A0AAC1158}" srcId="{0DE55A1C-A4D6-4BA1-823C-EDDE760C5724}" destId="{78FC237E-F884-4C00-97C5-053013869C56}" srcOrd="0" destOrd="0" parTransId="{2952A299-1CA1-4ED7-B198-AF64486BABA0}" sibTransId="{9642C954-E389-4AC9-A548-C588B4C77BDE}"/>
    <dgm:cxn modelId="{923DADA9-679E-4EE1-970A-C22863C64A7E}" srcId="{0DE55A1C-A4D6-4BA1-823C-EDDE760C5724}" destId="{620F1D32-F02E-4295-BAE6-375C983350A2}" srcOrd="2" destOrd="0" parTransId="{92B27BDD-AF52-4D6B-A6ED-26F0F22F777A}" sibTransId="{D9FB96DD-AC42-4CAF-928F-8558638E77B9}"/>
    <dgm:cxn modelId="{62BB6582-5129-4761-9030-4A54E7747CF2}" type="presOf" srcId="{0F7958E1-3B9E-4300-98D9-74A1B6BF23C3}" destId="{085A5EA9-DCC8-4290-AB44-EC1733D72182}" srcOrd="1" destOrd="0" presId="urn:microsoft.com/office/officeart/2005/8/layout/pyramid3"/>
    <dgm:cxn modelId="{79CA1711-EA73-441C-BC44-D16FDFDB7A1F}" type="presOf" srcId="{78FC237E-F884-4C00-97C5-053013869C56}" destId="{2D007A52-134D-44A3-90AD-07020C192EB7}" srcOrd="0" destOrd="0" presId="urn:microsoft.com/office/officeart/2005/8/layout/pyramid3"/>
    <dgm:cxn modelId="{DFB53D8A-1582-47E1-AE77-36293BA93F70}" type="presOf" srcId="{1792CD99-1DA9-4CDA-8D4E-CB81A6B63F60}" destId="{C0E1F649-E441-4C78-84F3-252C633989F7}" srcOrd="1" destOrd="0" presId="urn:microsoft.com/office/officeart/2005/8/layout/pyramid3"/>
    <dgm:cxn modelId="{A06116EC-1373-4B22-BC83-BD86AE11DF5E}" type="presOf" srcId="{3C9E1C01-C40D-4176-A0F1-A90589BE6F9F}" destId="{AF13833F-9326-48B1-9651-386641C86BC7}" srcOrd="0" destOrd="0" presId="urn:microsoft.com/office/officeart/2005/8/layout/pyramid3"/>
    <dgm:cxn modelId="{E8CFB07D-1641-4010-ABCB-E71DE369A677}" type="presOf" srcId="{620F1D32-F02E-4295-BAE6-375C983350A2}" destId="{3246A216-B55D-4816-A3D8-656DA893EF9B}" srcOrd="0" destOrd="0" presId="urn:microsoft.com/office/officeart/2005/8/layout/pyramid3"/>
    <dgm:cxn modelId="{C3797B48-018E-4C69-A323-6257164C64D2}" srcId="{0DE55A1C-A4D6-4BA1-823C-EDDE760C5724}" destId="{0F7958E1-3B9E-4300-98D9-74A1B6BF23C3}" srcOrd="1" destOrd="0" parTransId="{5D791135-C9E2-433D-8E65-79EB2C7D387C}" sibTransId="{12C4A829-4084-4F19-BC9F-B65FC78676F8}"/>
    <dgm:cxn modelId="{7DD99C59-A676-45E9-B173-88DCCFC6DD9C}" type="presParOf" srcId="{ADBED6F7-C83B-423B-9380-A07822DA9606}" destId="{3EDF7018-D08F-4746-9EF5-87E0F3482CCB}" srcOrd="0" destOrd="0" presId="urn:microsoft.com/office/officeart/2005/8/layout/pyramid3"/>
    <dgm:cxn modelId="{385CABBA-DF62-4894-8F49-4937CB2772DE}" type="presParOf" srcId="{3EDF7018-D08F-4746-9EF5-87E0F3482CCB}" destId="{2D007A52-134D-44A3-90AD-07020C192EB7}" srcOrd="0" destOrd="0" presId="urn:microsoft.com/office/officeart/2005/8/layout/pyramid3"/>
    <dgm:cxn modelId="{33F50583-EF2A-47A3-938C-26BC990C31D5}" type="presParOf" srcId="{3EDF7018-D08F-4746-9EF5-87E0F3482CCB}" destId="{B9D9FFA6-ECD8-42E1-9C62-B7E188E299B3}" srcOrd="1" destOrd="0" presId="urn:microsoft.com/office/officeart/2005/8/layout/pyramid3"/>
    <dgm:cxn modelId="{CC93A060-C972-4EC0-A41A-34215C199450}" type="presParOf" srcId="{ADBED6F7-C83B-423B-9380-A07822DA9606}" destId="{044BA499-D783-4425-A01B-F401DB068F14}" srcOrd="1" destOrd="0" presId="urn:microsoft.com/office/officeart/2005/8/layout/pyramid3"/>
    <dgm:cxn modelId="{9C88A20C-C436-4BBC-B3AE-35B48358E7A2}" type="presParOf" srcId="{044BA499-D783-4425-A01B-F401DB068F14}" destId="{74A9F8F5-2B3F-4E38-A318-5CBDF50228E5}" srcOrd="0" destOrd="0" presId="urn:microsoft.com/office/officeart/2005/8/layout/pyramid3"/>
    <dgm:cxn modelId="{0B0FDC05-BE36-4CA1-834D-626A42FF71BB}" type="presParOf" srcId="{044BA499-D783-4425-A01B-F401DB068F14}" destId="{085A5EA9-DCC8-4290-AB44-EC1733D72182}" srcOrd="1" destOrd="0" presId="urn:microsoft.com/office/officeart/2005/8/layout/pyramid3"/>
    <dgm:cxn modelId="{F7A778AF-1A2E-465E-901E-025F4497A9EA}" type="presParOf" srcId="{ADBED6F7-C83B-423B-9380-A07822DA9606}" destId="{47F3B40B-B6E3-4135-AC43-CD4496EA59B1}" srcOrd="2" destOrd="0" presId="urn:microsoft.com/office/officeart/2005/8/layout/pyramid3"/>
    <dgm:cxn modelId="{0C85F253-1FCE-4AC9-8270-E3D7A7675B75}" type="presParOf" srcId="{47F3B40B-B6E3-4135-AC43-CD4496EA59B1}" destId="{3246A216-B55D-4816-A3D8-656DA893EF9B}" srcOrd="0" destOrd="0" presId="urn:microsoft.com/office/officeart/2005/8/layout/pyramid3"/>
    <dgm:cxn modelId="{4D1E311C-D1E5-40B4-AE16-7B388D71947E}" type="presParOf" srcId="{47F3B40B-B6E3-4135-AC43-CD4496EA59B1}" destId="{31211C0B-567B-4CCD-ABC6-9031DEB18DEB}" srcOrd="1" destOrd="0" presId="urn:microsoft.com/office/officeart/2005/8/layout/pyramid3"/>
    <dgm:cxn modelId="{4ABCA8E2-1849-41F8-8CFF-7F41E60FFF6B}" type="presParOf" srcId="{ADBED6F7-C83B-423B-9380-A07822DA9606}" destId="{1C66870F-BDE0-4ED0-BC0C-8B8FD4224228}" srcOrd="3" destOrd="0" presId="urn:microsoft.com/office/officeart/2005/8/layout/pyramid3"/>
    <dgm:cxn modelId="{FF072455-8E40-4B15-895A-D65A2621E0DD}" type="presParOf" srcId="{1C66870F-BDE0-4ED0-BC0C-8B8FD4224228}" destId="{90FF7AEF-3986-407B-A09B-780BF06EEEF9}" srcOrd="0" destOrd="0" presId="urn:microsoft.com/office/officeart/2005/8/layout/pyramid3"/>
    <dgm:cxn modelId="{1F052DCB-3BB4-4292-BCB8-9C3D4FB328B5}" type="presParOf" srcId="{1C66870F-BDE0-4ED0-BC0C-8B8FD4224228}" destId="{C0E1F649-E441-4C78-84F3-252C633989F7}" srcOrd="1" destOrd="0" presId="urn:microsoft.com/office/officeart/2005/8/layout/pyramid3"/>
    <dgm:cxn modelId="{35453ABD-E4B5-4C31-B585-F0AADD9D036D}" type="presParOf" srcId="{ADBED6F7-C83B-423B-9380-A07822DA9606}" destId="{49F3ED53-BD20-46EB-B04D-3881847D14D7}" srcOrd="4" destOrd="0" presId="urn:microsoft.com/office/officeart/2005/8/layout/pyramid3"/>
    <dgm:cxn modelId="{C4154F53-6915-4AF3-9403-84642F2CF02D}" type="presParOf" srcId="{49F3ED53-BD20-46EB-B04D-3881847D14D7}" destId="{AF13833F-9326-48B1-9651-386641C86BC7}" srcOrd="0" destOrd="0" presId="urn:microsoft.com/office/officeart/2005/8/layout/pyramid3"/>
    <dgm:cxn modelId="{58629379-5C8D-4D77-8A4E-982FC0281B76}" type="presParOf" srcId="{49F3ED53-BD20-46EB-B04D-3881847D14D7}" destId="{F9078D6B-B468-4B94-8D04-A0DECA8DBC9D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B4EA67-5EA1-4DC6-B14B-1186F6BCE921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C3ED650-A972-4B1D-975F-3DBB1DE91047}">
      <dgm:prSet phldrT="[Text]"/>
      <dgm:spPr/>
      <dgm:t>
        <a:bodyPr/>
        <a:lstStyle/>
        <a:p>
          <a:r>
            <a:rPr lang="en-US" dirty="0" smtClean="0"/>
            <a:t>Introduction</a:t>
          </a:r>
          <a:endParaRPr lang="en-US" dirty="0"/>
        </a:p>
      </dgm:t>
    </dgm:pt>
    <dgm:pt modelId="{D35F79B3-AC98-48BF-8220-4E33FD12904E}" type="parTrans" cxnId="{252B7922-AAA0-4466-A5BC-EFABD4BBBA9A}">
      <dgm:prSet/>
      <dgm:spPr/>
      <dgm:t>
        <a:bodyPr/>
        <a:lstStyle/>
        <a:p>
          <a:endParaRPr lang="en-US"/>
        </a:p>
      </dgm:t>
    </dgm:pt>
    <dgm:pt modelId="{48C171E3-2D27-4AF3-9892-3285389E7CD3}" type="sibTrans" cxnId="{252B7922-AAA0-4466-A5BC-EFABD4BBBA9A}">
      <dgm:prSet/>
      <dgm:spPr/>
      <dgm:t>
        <a:bodyPr/>
        <a:lstStyle/>
        <a:p>
          <a:endParaRPr lang="en-US"/>
        </a:p>
      </dgm:t>
    </dgm:pt>
    <dgm:pt modelId="{FD5D4FB1-8B42-48EA-B96F-5D8CAD1B29AA}">
      <dgm:prSet phldrT="[Text]"/>
      <dgm:spPr/>
      <dgm:t>
        <a:bodyPr/>
        <a:lstStyle/>
        <a:p>
          <a:r>
            <a:rPr lang="en-US" dirty="0" smtClean="0"/>
            <a:t>The Hook</a:t>
          </a:r>
          <a:endParaRPr lang="en-US" dirty="0"/>
        </a:p>
      </dgm:t>
    </dgm:pt>
    <dgm:pt modelId="{8FDC28B1-E1ED-45DF-B8EE-959FDC914339}" type="parTrans" cxnId="{23AA2249-383D-43FC-B3AA-789DC5E3AF24}">
      <dgm:prSet/>
      <dgm:spPr/>
      <dgm:t>
        <a:bodyPr/>
        <a:lstStyle/>
        <a:p>
          <a:endParaRPr lang="en-US"/>
        </a:p>
      </dgm:t>
    </dgm:pt>
    <dgm:pt modelId="{F93D9B57-B558-4511-87A0-490B463089A1}" type="sibTrans" cxnId="{23AA2249-383D-43FC-B3AA-789DC5E3AF24}">
      <dgm:prSet/>
      <dgm:spPr/>
      <dgm:t>
        <a:bodyPr/>
        <a:lstStyle/>
        <a:p>
          <a:endParaRPr lang="en-US"/>
        </a:p>
      </dgm:t>
    </dgm:pt>
    <dgm:pt modelId="{59FAA46F-B60C-47A2-A659-C1E71F96F41A}">
      <dgm:prSet phldrT="[Text]"/>
      <dgm:spPr/>
      <dgm:t>
        <a:bodyPr/>
        <a:lstStyle/>
        <a:p>
          <a:r>
            <a:rPr lang="en-US" dirty="0" smtClean="0"/>
            <a:t>Follow-up/ Closeout</a:t>
          </a:r>
          <a:endParaRPr lang="en-US" dirty="0"/>
        </a:p>
      </dgm:t>
    </dgm:pt>
    <dgm:pt modelId="{AA863662-24A0-4C62-B016-5D2ED06AFEFA}" type="parTrans" cxnId="{C7C5F848-430B-4A79-A924-D25F835109AC}">
      <dgm:prSet/>
      <dgm:spPr/>
      <dgm:t>
        <a:bodyPr/>
        <a:lstStyle/>
        <a:p>
          <a:endParaRPr lang="en-US"/>
        </a:p>
      </dgm:t>
    </dgm:pt>
    <dgm:pt modelId="{1D50CC69-BBBB-4C05-976A-D69B74FBF653}" type="sibTrans" cxnId="{C7C5F848-430B-4A79-A924-D25F835109AC}">
      <dgm:prSet/>
      <dgm:spPr/>
      <dgm:t>
        <a:bodyPr/>
        <a:lstStyle/>
        <a:p>
          <a:endParaRPr lang="en-US"/>
        </a:p>
      </dgm:t>
    </dgm:pt>
    <dgm:pt modelId="{39DDBB43-7895-4B92-BACE-99E489FEE2A4}">
      <dgm:prSet phldrT="[Text]"/>
      <dgm:spPr/>
      <dgm:t>
        <a:bodyPr/>
        <a:lstStyle/>
        <a:p>
          <a:r>
            <a:rPr lang="en-US" dirty="0" smtClean="0"/>
            <a:t>Who you are and why you are calling</a:t>
          </a:r>
          <a:endParaRPr lang="en-US" dirty="0"/>
        </a:p>
      </dgm:t>
    </dgm:pt>
    <dgm:pt modelId="{F0452FFF-5D01-4E0D-8F27-258CEA66A6A8}" type="parTrans" cxnId="{172E9E27-90E3-4940-8684-4C79EF8105FD}">
      <dgm:prSet/>
      <dgm:spPr/>
      <dgm:t>
        <a:bodyPr/>
        <a:lstStyle/>
        <a:p>
          <a:endParaRPr lang="en-US"/>
        </a:p>
      </dgm:t>
    </dgm:pt>
    <dgm:pt modelId="{3BA29545-709A-4DD8-8812-A340291F612A}" type="sibTrans" cxnId="{172E9E27-90E3-4940-8684-4C79EF8105FD}">
      <dgm:prSet/>
      <dgm:spPr/>
      <dgm:t>
        <a:bodyPr/>
        <a:lstStyle/>
        <a:p>
          <a:endParaRPr lang="en-US"/>
        </a:p>
      </dgm:t>
    </dgm:pt>
    <dgm:pt modelId="{11BA416A-A888-4E45-AD30-AE5208DC43C5}">
      <dgm:prSet phldrT="[Text]"/>
      <dgm:spPr/>
      <dgm:t>
        <a:bodyPr/>
        <a:lstStyle/>
        <a:p>
          <a:r>
            <a:rPr lang="en-US" dirty="0" smtClean="0"/>
            <a:t>What are you trying to get.</a:t>
          </a:r>
          <a:endParaRPr lang="en-US" dirty="0"/>
        </a:p>
      </dgm:t>
    </dgm:pt>
    <dgm:pt modelId="{9BE2758E-8661-4080-9AEE-32E6444B16BE}" type="parTrans" cxnId="{C1093EB6-064F-404F-8F44-298B1A30039B}">
      <dgm:prSet/>
      <dgm:spPr/>
      <dgm:t>
        <a:bodyPr/>
        <a:lstStyle/>
        <a:p>
          <a:endParaRPr lang="en-US"/>
        </a:p>
      </dgm:t>
    </dgm:pt>
    <dgm:pt modelId="{97AB5823-16E5-4BD8-856D-F1B624C46E37}" type="sibTrans" cxnId="{C1093EB6-064F-404F-8F44-298B1A30039B}">
      <dgm:prSet/>
      <dgm:spPr/>
      <dgm:t>
        <a:bodyPr/>
        <a:lstStyle/>
        <a:p>
          <a:endParaRPr lang="en-US"/>
        </a:p>
      </dgm:t>
    </dgm:pt>
    <dgm:pt modelId="{FFA68B81-6114-4DF1-98A8-F1464B47915C}">
      <dgm:prSet phldrT="[Text]"/>
      <dgm:spPr/>
      <dgm:t>
        <a:bodyPr/>
        <a:lstStyle/>
        <a:p>
          <a:r>
            <a:rPr lang="en-US" dirty="0" smtClean="0"/>
            <a:t>You got it, now what?  You didn’t get it, now what?</a:t>
          </a:r>
          <a:endParaRPr lang="en-US" dirty="0"/>
        </a:p>
      </dgm:t>
    </dgm:pt>
    <dgm:pt modelId="{692E3F54-4507-45EC-BFB5-0F4149EB9B02}" type="parTrans" cxnId="{EFBE3438-24B0-434D-B1E6-36D87C52E2E7}">
      <dgm:prSet/>
      <dgm:spPr/>
      <dgm:t>
        <a:bodyPr/>
        <a:lstStyle/>
        <a:p>
          <a:endParaRPr lang="en-US"/>
        </a:p>
      </dgm:t>
    </dgm:pt>
    <dgm:pt modelId="{8A48C16D-53FC-4906-B99B-EABA52D04AED}" type="sibTrans" cxnId="{EFBE3438-24B0-434D-B1E6-36D87C52E2E7}">
      <dgm:prSet/>
      <dgm:spPr/>
      <dgm:t>
        <a:bodyPr/>
        <a:lstStyle/>
        <a:p>
          <a:endParaRPr lang="en-US"/>
        </a:p>
      </dgm:t>
    </dgm:pt>
    <dgm:pt modelId="{10F7F531-D929-4933-B37E-7E0A62C09195}" type="pres">
      <dgm:prSet presAssocID="{8AB4EA67-5EA1-4DC6-B14B-1186F6BCE9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740547-FA93-4677-B26F-60F4E6374CAF}" type="pres">
      <dgm:prSet presAssocID="{DC3ED650-A972-4B1D-975F-3DBB1DE91047}" presName="parentLin" presStyleCnt="0"/>
      <dgm:spPr/>
    </dgm:pt>
    <dgm:pt modelId="{2BF531E8-B2AF-483F-9BB0-A88AD4A86FAC}" type="pres">
      <dgm:prSet presAssocID="{DC3ED650-A972-4B1D-975F-3DBB1DE91047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DAAD6BE-187F-455D-AE27-2E1E627BA59A}" type="pres">
      <dgm:prSet presAssocID="{DC3ED650-A972-4B1D-975F-3DBB1DE9104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A29EC9-8318-4C0C-A49D-250EE8AF25ED}" type="pres">
      <dgm:prSet presAssocID="{DC3ED650-A972-4B1D-975F-3DBB1DE91047}" presName="negativeSpace" presStyleCnt="0"/>
      <dgm:spPr/>
    </dgm:pt>
    <dgm:pt modelId="{BEF0B8ED-BDFB-4D60-88C8-37724B3AC567}" type="pres">
      <dgm:prSet presAssocID="{DC3ED650-A972-4B1D-975F-3DBB1DE91047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DCF1B5-EDAA-4AF0-A44E-1EF163B8B1BD}" type="pres">
      <dgm:prSet presAssocID="{48C171E3-2D27-4AF3-9892-3285389E7CD3}" presName="spaceBetweenRectangles" presStyleCnt="0"/>
      <dgm:spPr/>
    </dgm:pt>
    <dgm:pt modelId="{2A7245A5-E539-4A82-A483-308491467FBD}" type="pres">
      <dgm:prSet presAssocID="{FD5D4FB1-8B42-48EA-B96F-5D8CAD1B29AA}" presName="parentLin" presStyleCnt="0"/>
      <dgm:spPr/>
    </dgm:pt>
    <dgm:pt modelId="{AFB0D4CD-32E0-4571-9682-CDF3E07A7BB6}" type="pres">
      <dgm:prSet presAssocID="{FD5D4FB1-8B42-48EA-B96F-5D8CAD1B29A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175E0DF-06E6-4105-9343-346723B1A21A}" type="pres">
      <dgm:prSet presAssocID="{FD5D4FB1-8B42-48EA-B96F-5D8CAD1B29AA}" presName="parentText" presStyleLbl="node1" presStyleIdx="1" presStyleCnt="3" custLinFactNeighborY="22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E8FFED-AE3E-4D2F-ACA3-EECAC88C46CC}" type="pres">
      <dgm:prSet presAssocID="{FD5D4FB1-8B42-48EA-B96F-5D8CAD1B29AA}" presName="negativeSpace" presStyleCnt="0"/>
      <dgm:spPr/>
    </dgm:pt>
    <dgm:pt modelId="{9814C18E-9F05-4534-A8FB-A44C78B6A0B3}" type="pres">
      <dgm:prSet presAssocID="{FD5D4FB1-8B42-48EA-B96F-5D8CAD1B29A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CC04F2-FA59-4047-9ABC-E6F1A3296372}" type="pres">
      <dgm:prSet presAssocID="{F93D9B57-B558-4511-87A0-490B463089A1}" presName="spaceBetweenRectangles" presStyleCnt="0"/>
      <dgm:spPr/>
    </dgm:pt>
    <dgm:pt modelId="{7196938B-7A60-4176-B4C2-9AB41B5F6BF3}" type="pres">
      <dgm:prSet presAssocID="{59FAA46F-B60C-47A2-A659-C1E71F96F41A}" presName="parentLin" presStyleCnt="0"/>
      <dgm:spPr/>
    </dgm:pt>
    <dgm:pt modelId="{AF0568BB-7BDA-40A1-B667-3B7A5AA53837}" type="pres">
      <dgm:prSet presAssocID="{59FAA46F-B60C-47A2-A659-C1E71F96F41A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503814E-7215-45AB-A53E-DACA0C418A29}" type="pres">
      <dgm:prSet presAssocID="{59FAA46F-B60C-47A2-A659-C1E71F96F41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6471B4-1D7F-4C96-B956-BCE3A75D670D}" type="pres">
      <dgm:prSet presAssocID="{59FAA46F-B60C-47A2-A659-C1E71F96F41A}" presName="negativeSpace" presStyleCnt="0"/>
      <dgm:spPr/>
    </dgm:pt>
    <dgm:pt modelId="{97FD2D23-74E8-44BE-A7A4-4614BC683D8C}" type="pres">
      <dgm:prSet presAssocID="{59FAA46F-B60C-47A2-A659-C1E71F96F41A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BE3438-24B0-434D-B1E6-36D87C52E2E7}" srcId="{59FAA46F-B60C-47A2-A659-C1E71F96F41A}" destId="{FFA68B81-6114-4DF1-98A8-F1464B47915C}" srcOrd="0" destOrd="0" parTransId="{692E3F54-4507-45EC-BFB5-0F4149EB9B02}" sibTransId="{8A48C16D-53FC-4906-B99B-EABA52D04AED}"/>
    <dgm:cxn modelId="{9E77AFF0-8BAB-41AE-8EFD-F77223DC96CF}" type="presOf" srcId="{8AB4EA67-5EA1-4DC6-B14B-1186F6BCE921}" destId="{10F7F531-D929-4933-B37E-7E0A62C09195}" srcOrd="0" destOrd="0" presId="urn:microsoft.com/office/officeart/2005/8/layout/list1"/>
    <dgm:cxn modelId="{E791F1AA-4123-4653-ACC9-B264403EE5B7}" type="presOf" srcId="{39DDBB43-7895-4B92-BACE-99E489FEE2A4}" destId="{BEF0B8ED-BDFB-4D60-88C8-37724B3AC567}" srcOrd="0" destOrd="0" presId="urn:microsoft.com/office/officeart/2005/8/layout/list1"/>
    <dgm:cxn modelId="{C1093EB6-064F-404F-8F44-298B1A30039B}" srcId="{FD5D4FB1-8B42-48EA-B96F-5D8CAD1B29AA}" destId="{11BA416A-A888-4E45-AD30-AE5208DC43C5}" srcOrd="0" destOrd="0" parTransId="{9BE2758E-8661-4080-9AEE-32E6444B16BE}" sibTransId="{97AB5823-16E5-4BD8-856D-F1B624C46E37}"/>
    <dgm:cxn modelId="{252B7922-AAA0-4466-A5BC-EFABD4BBBA9A}" srcId="{8AB4EA67-5EA1-4DC6-B14B-1186F6BCE921}" destId="{DC3ED650-A972-4B1D-975F-3DBB1DE91047}" srcOrd="0" destOrd="0" parTransId="{D35F79B3-AC98-48BF-8220-4E33FD12904E}" sibTransId="{48C171E3-2D27-4AF3-9892-3285389E7CD3}"/>
    <dgm:cxn modelId="{637CA57D-8BE1-4F0F-A9D0-C1B85CE3D211}" type="presOf" srcId="{11BA416A-A888-4E45-AD30-AE5208DC43C5}" destId="{9814C18E-9F05-4534-A8FB-A44C78B6A0B3}" srcOrd="0" destOrd="0" presId="urn:microsoft.com/office/officeart/2005/8/layout/list1"/>
    <dgm:cxn modelId="{BB51B75D-94E6-491B-8AC7-7D77761C99CF}" type="presOf" srcId="{DC3ED650-A972-4B1D-975F-3DBB1DE91047}" destId="{8DAAD6BE-187F-455D-AE27-2E1E627BA59A}" srcOrd="1" destOrd="0" presId="urn:microsoft.com/office/officeart/2005/8/layout/list1"/>
    <dgm:cxn modelId="{23AA2249-383D-43FC-B3AA-789DC5E3AF24}" srcId="{8AB4EA67-5EA1-4DC6-B14B-1186F6BCE921}" destId="{FD5D4FB1-8B42-48EA-B96F-5D8CAD1B29AA}" srcOrd="1" destOrd="0" parTransId="{8FDC28B1-E1ED-45DF-B8EE-959FDC914339}" sibTransId="{F93D9B57-B558-4511-87A0-490B463089A1}"/>
    <dgm:cxn modelId="{C4009625-61A6-4542-B4E6-D2617E4BD688}" type="presOf" srcId="{DC3ED650-A972-4B1D-975F-3DBB1DE91047}" destId="{2BF531E8-B2AF-483F-9BB0-A88AD4A86FAC}" srcOrd="0" destOrd="0" presId="urn:microsoft.com/office/officeart/2005/8/layout/list1"/>
    <dgm:cxn modelId="{C7C5F848-430B-4A79-A924-D25F835109AC}" srcId="{8AB4EA67-5EA1-4DC6-B14B-1186F6BCE921}" destId="{59FAA46F-B60C-47A2-A659-C1E71F96F41A}" srcOrd="2" destOrd="0" parTransId="{AA863662-24A0-4C62-B016-5D2ED06AFEFA}" sibTransId="{1D50CC69-BBBB-4C05-976A-D69B74FBF653}"/>
    <dgm:cxn modelId="{B97E8C1E-9697-4964-A346-B1E4F49E6A3F}" type="presOf" srcId="{59FAA46F-B60C-47A2-A659-C1E71F96F41A}" destId="{AF0568BB-7BDA-40A1-B667-3B7A5AA53837}" srcOrd="0" destOrd="0" presId="urn:microsoft.com/office/officeart/2005/8/layout/list1"/>
    <dgm:cxn modelId="{172E9E27-90E3-4940-8684-4C79EF8105FD}" srcId="{DC3ED650-A972-4B1D-975F-3DBB1DE91047}" destId="{39DDBB43-7895-4B92-BACE-99E489FEE2A4}" srcOrd="0" destOrd="0" parTransId="{F0452FFF-5D01-4E0D-8F27-258CEA66A6A8}" sibTransId="{3BA29545-709A-4DD8-8812-A340291F612A}"/>
    <dgm:cxn modelId="{63F753D2-F643-4F82-8E11-AED8F55FB9A9}" type="presOf" srcId="{FFA68B81-6114-4DF1-98A8-F1464B47915C}" destId="{97FD2D23-74E8-44BE-A7A4-4614BC683D8C}" srcOrd="0" destOrd="0" presId="urn:microsoft.com/office/officeart/2005/8/layout/list1"/>
    <dgm:cxn modelId="{EF172DB4-BF4C-45BA-8531-B61EFAD36B10}" type="presOf" srcId="{FD5D4FB1-8B42-48EA-B96F-5D8CAD1B29AA}" destId="{9175E0DF-06E6-4105-9343-346723B1A21A}" srcOrd="1" destOrd="0" presId="urn:microsoft.com/office/officeart/2005/8/layout/list1"/>
    <dgm:cxn modelId="{0F03B29C-A43D-44BF-AA0B-45D8B329934B}" type="presOf" srcId="{59FAA46F-B60C-47A2-A659-C1E71F96F41A}" destId="{A503814E-7215-45AB-A53E-DACA0C418A29}" srcOrd="1" destOrd="0" presId="urn:microsoft.com/office/officeart/2005/8/layout/list1"/>
    <dgm:cxn modelId="{E897EAAA-E2DA-491E-8316-F9D07DA6CA4D}" type="presOf" srcId="{FD5D4FB1-8B42-48EA-B96F-5D8CAD1B29AA}" destId="{AFB0D4CD-32E0-4571-9682-CDF3E07A7BB6}" srcOrd="0" destOrd="0" presId="urn:microsoft.com/office/officeart/2005/8/layout/list1"/>
    <dgm:cxn modelId="{8F0C1E02-88AD-42DF-BF11-6154ABED7A41}" type="presParOf" srcId="{10F7F531-D929-4933-B37E-7E0A62C09195}" destId="{C5740547-FA93-4677-B26F-60F4E6374CAF}" srcOrd="0" destOrd="0" presId="urn:microsoft.com/office/officeart/2005/8/layout/list1"/>
    <dgm:cxn modelId="{CEC7491C-1BA1-4553-91C5-65910ABA2718}" type="presParOf" srcId="{C5740547-FA93-4677-B26F-60F4E6374CAF}" destId="{2BF531E8-B2AF-483F-9BB0-A88AD4A86FAC}" srcOrd="0" destOrd="0" presId="urn:microsoft.com/office/officeart/2005/8/layout/list1"/>
    <dgm:cxn modelId="{1F46D8CB-63B5-4876-B1FF-2747F49FDF7C}" type="presParOf" srcId="{C5740547-FA93-4677-B26F-60F4E6374CAF}" destId="{8DAAD6BE-187F-455D-AE27-2E1E627BA59A}" srcOrd="1" destOrd="0" presId="urn:microsoft.com/office/officeart/2005/8/layout/list1"/>
    <dgm:cxn modelId="{A947AE41-8962-4400-A9CF-FE5BD78DB857}" type="presParOf" srcId="{10F7F531-D929-4933-B37E-7E0A62C09195}" destId="{7BA29EC9-8318-4C0C-A49D-250EE8AF25ED}" srcOrd="1" destOrd="0" presId="urn:microsoft.com/office/officeart/2005/8/layout/list1"/>
    <dgm:cxn modelId="{EE739BDC-6CD7-4E5D-BC2A-6B7111630406}" type="presParOf" srcId="{10F7F531-D929-4933-B37E-7E0A62C09195}" destId="{BEF0B8ED-BDFB-4D60-88C8-37724B3AC567}" srcOrd="2" destOrd="0" presId="urn:microsoft.com/office/officeart/2005/8/layout/list1"/>
    <dgm:cxn modelId="{5D1FF014-79D0-49A1-AEBD-21FD9DF09C49}" type="presParOf" srcId="{10F7F531-D929-4933-B37E-7E0A62C09195}" destId="{A9DCF1B5-EDAA-4AF0-A44E-1EF163B8B1BD}" srcOrd="3" destOrd="0" presId="urn:microsoft.com/office/officeart/2005/8/layout/list1"/>
    <dgm:cxn modelId="{712F481C-E074-48CC-B7B3-DBC318A36DD6}" type="presParOf" srcId="{10F7F531-D929-4933-B37E-7E0A62C09195}" destId="{2A7245A5-E539-4A82-A483-308491467FBD}" srcOrd="4" destOrd="0" presId="urn:microsoft.com/office/officeart/2005/8/layout/list1"/>
    <dgm:cxn modelId="{7DEC2892-4E46-45C2-96B5-510747D6F743}" type="presParOf" srcId="{2A7245A5-E539-4A82-A483-308491467FBD}" destId="{AFB0D4CD-32E0-4571-9682-CDF3E07A7BB6}" srcOrd="0" destOrd="0" presId="urn:microsoft.com/office/officeart/2005/8/layout/list1"/>
    <dgm:cxn modelId="{317C60BE-DF22-4368-9B6C-9FBF0277E3BB}" type="presParOf" srcId="{2A7245A5-E539-4A82-A483-308491467FBD}" destId="{9175E0DF-06E6-4105-9343-346723B1A21A}" srcOrd="1" destOrd="0" presId="urn:microsoft.com/office/officeart/2005/8/layout/list1"/>
    <dgm:cxn modelId="{44BE041F-BCA9-47EF-B7B5-CAC01CCFE5FD}" type="presParOf" srcId="{10F7F531-D929-4933-B37E-7E0A62C09195}" destId="{05E8FFED-AE3E-4D2F-ACA3-EECAC88C46CC}" srcOrd="5" destOrd="0" presId="urn:microsoft.com/office/officeart/2005/8/layout/list1"/>
    <dgm:cxn modelId="{595DB034-95D5-469A-939E-7DA1C1CD1C48}" type="presParOf" srcId="{10F7F531-D929-4933-B37E-7E0A62C09195}" destId="{9814C18E-9F05-4534-A8FB-A44C78B6A0B3}" srcOrd="6" destOrd="0" presId="urn:microsoft.com/office/officeart/2005/8/layout/list1"/>
    <dgm:cxn modelId="{07C221FC-0DA4-49ED-BDBC-5EC97F262B5E}" type="presParOf" srcId="{10F7F531-D929-4933-B37E-7E0A62C09195}" destId="{3BCC04F2-FA59-4047-9ABC-E6F1A3296372}" srcOrd="7" destOrd="0" presId="urn:microsoft.com/office/officeart/2005/8/layout/list1"/>
    <dgm:cxn modelId="{B64E69F9-BE3C-4D10-8A06-A05C0205309C}" type="presParOf" srcId="{10F7F531-D929-4933-B37E-7E0A62C09195}" destId="{7196938B-7A60-4176-B4C2-9AB41B5F6BF3}" srcOrd="8" destOrd="0" presId="urn:microsoft.com/office/officeart/2005/8/layout/list1"/>
    <dgm:cxn modelId="{B3E5DEFB-8B61-409D-8253-6DF54B5A038A}" type="presParOf" srcId="{7196938B-7A60-4176-B4C2-9AB41B5F6BF3}" destId="{AF0568BB-7BDA-40A1-B667-3B7A5AA53837}" srcOrd="0" destOrd="0" presId="urn:microsoft.com/office/officeart/2005/8/layout/list1"/>
    <dgm:cxn modelId="{300036F3-809F-4425-83CA-4E9AF80A8165}" type="presParOf" srcId="{7196938B-7A60-4176-B4C2-9AB41B5F6BF3}" destId="{A503814E-7215-45AB-A53E-DACA0C418A29}" srcOrd="1" destOrd="0" presId="urn:microsoft.com/office/officeart/2005/8/layout/list1"/>
    <dgm:cxn modelId="{CADC4077-BF9A-4A6E-9862-AA0CE98F1716}" type="presParOf" srcId="{10F7F531-D929-4933-B37E-7E0A62C09195}" destId="{F36471B4-1D7F-4C96-B956-BCE3A75D670D}" srcOrd="9" destOrd="0" presId="urn:microsoft.com/office/officeart/2005/8/layout/list1"/>
    <dgm:cxn modelId="{5CA6C125-203D-4660-A492-6EC6F69C4586}" type="presParOf" srcId="{10F7F531-D929-4933-B37E-7E0A62C09195}" destId="{97FD2D23-74E8-44BE-A7A4-4614BC683D8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007A52-134D-44A3-90AD-07020C192EB7}">
      <dsp:nvSpPr>
        <dsp:cNvPr id="0" name=""/>
        <dsp:cNvSpPr/>
      </dsp:nvSpPr>
      <dsp:spPr>
        <a:xfrm rot="10800000">
          <a:off x="0" y="0"/>
          <a:ext cx="8229600" cy="987425"/>
        </a:xfrm>
        <a:prstGeom prst="trapezoid">
          <a:avLst>
            <a:gd name="adj" fmla="val 833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Some one I have met</a:t>
          </a:r>
          <a:endParaRPr lang="en-US" sz="2400" kern="1200" dirty="0"/>
        </a:p>
      </dsp:txBody>
      <dsp:txXfrm rot="-10800000">
        <a:off x="1440179" y="0"/>
        <a:ext cx="5349240" cy="987425"/>
      </dsp:txXfrm>
    </dsp:sp>
    <dsp:sp modelId="{74A9F8F5-2B3F-4E38-A318-5CBDF50228E5}">
      <dsp:nvSpPr>
        <dsp:cNvPr id="0" name=""/>
        <dsp:cNvSpPr/>
      </dsp:nvSpPr>
      <dsp:spPr>
        <a:xfrm rot="10800000">
          <a:off x="822960" y="987424"/>
          <a:ext cx="6583680" cy="987425"/>
        </a:xfrm>
        <a:prstGeom prst="trapezoid">
          <a:avLst>
            <a:gd name="adj" fmla="val 833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Acquaintances</a:t>
          </a:r>
          <a:endParaRPr lang="en-US" sz="2400" kern="1200" dirty="0"/>
        </a:p>
      </dsp:txBody>
      <dsp:txXfrm rot="-10800000">
        <a:off x="1975103" y="987424"/>
        <a:ext cx="4279392" cy="987425"/>
      </dsp:txXfrm>
    </dsp:sp>
    <dsp:sp modelId="{3246A216-B55D-4816-A3D8-656DA893EF9B}">
      <dsp:nvSpPr>
        <dsp:cNvPr id="0" name=""/>
        <dsp:cNvSpPr/>
      </dsp:nvSpPr>
      <dsp:spPr>
        <a:xfrm rot="10800000">
          <a:off x="1645920" y="1974850"/>
          <a:ext cx="4937760" cy="987425"/>
        </a:xfrm>
        <a:prstGeom prst="trapezoid">
          <a:avLst>
            <a:gd name="adj" fmla="val 833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Friends</a:t>
          </a:r>
          <a:endParaRPr lang="en-US" sz="2400" kern="1200" dirty="0"/>
        </a:p>
      </dsp:txBody>
      <dsp:txXfrm rot="-10800000">
        <a:off x="2510027" y="1974850"/>
        <a:ext cx="3209544" cy="987425"/>
      </dsp:txXfrm>
    </dsp:sp>
    <dsp:sp modelId="{90FF7AEF-3986-407B-A09B-780BF06EEEF9}">
      <dsp:nvSpPr>
        <dsp:cNvPr id="0" name=""/>
        <dsp:cNvSpPr/>
      </dsp:nvSpPr>
      <dsp:spPr>
        <a:xfrm rot="10800000">
          <a:off x="2468880" y="2962275"/>
          <a:ext cx="3291840" cy="987425"/>
        </a:xfrm>
        <a:prstGeom prst="trapezoid">
          <a:avLst>
            <a:gd name="adj" fmla="val 833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BFFs</a:t>
          </a:r>
          <a:endParaRPr lang="en-US" sz="2400" kern="1200" dirty="0"/>
        </a:p>
      </dsp:txBody>
      <dsp:txXfrm rot="-10800000">
        <a:off x="3044951" y="2962275"/>
        <a:ext cx="2139696" cy="987425"/>
      </dsp:txXfrm>
    </dsp:sp>
    <dsp:sp modelId="{AF13833F-9326-48B1-9651-386641C86BC7}">
      <dsp:nvSpPr>
        <dsp:cNvPr id="0" name=""/>
        <dsp:cNvSpPr/>
      </dsp:nvSpPr>
      <dsp:spPr>
        <a:xfrm rot="10800000">
          <a:off x="3291840" y="3949700"/>
          <a:ext cx="1645920" cy="987425"/>
        </a:xfrm>
        <a:prstGeom prst="trapezoid">
          <a:avLst>
            <a:gd name="adj" fmla="val 8334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“Family”</a:t>
          </a:r>
          <a:endParaRPr lang="en-US" sz="2000" kern="1200" dirty="0"/>
        </a:p>
      </dsp:txBody>
      <dsp:txXfrm rot="-10800000">
        <a:off x="3291840" y="3949700"/>
        <a:ext cx="1645920" cy="9874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F0B8ED-BDFB-4D60-88C8-37724B3AC567}">
      <dsp:nvSpPr>
        <dsp:cNvPr id="0" name=""/>
        <dsp:cNvSpPr/>
      </dsp:nvSpPr>
      <dsp:spPr>
        <a:xfrm>
          <a:off x="0" y="390399"/>
          <a:ext cx="6096000" cy="83475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16560" rIns="473117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Who you are and why you are calling</a:t>
          </a:r>
          <a:endParaRPr lang="en-US" sz="2000" kern="1200" dirty="0"/>
        </a:p>
      </dsp:txBody>
      <dsp:txXfrm>
        <a:off x="0" y="390399"/>
        <a:ext cx="6096000" cy="834750"/>
      </dsp:txXfrm>
    </dsp:sp>
    <dsp:sp modelId="{8DAAD6BE-187F-455D-AE27-2E1E627BA59A}">
      <dsp:nvSpPr>
        <dsp:cNvPr id="0" name=""/>
        <dsp:cNvSpPr/>
      </dsp:nvSpPr>
      <dsp:spPr>
        <a:xfrm>
          <a:off x="304800" y="95199"/>
          <a:ext cx="4267200" cy="590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Introduction</a:t>
          </a:r>
          <a:endParaRPr lang="en-US" sz="2000" kern="1200" dirty="0"/>
        </a:p>
      </dsp:txBody>
      <dsp:txXfrm>
        <a:off x="333621" y="124020"/>
        <a:ext cx="4209558" cy="532758"/>
      </dsp:txXfrm>
    </dsp:sp>
    <dsp:sp modelId="{9814C18E-9F05-4534-A8FB-A44C78B6A0B3}">
      <dsp:nvSpPr>
        <dsp:cNvPr id="0" name=""/>
        <dsp:cNvSpPr/>
      </dsp:nvSpPr>
      <dsp:spPr>
        <a:xfrm>
          <a:off x="0" y="1628349"/>
          <a:ext cx="6096000" cy="83475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16560" rIns="473117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What are you trying to get.</a:t>
          </a:r>
          <a:endParaRPr lang="en-US" sz="2000" kern="1200" dirty="0"/>
        </a:p>
      </dsp:txBody>
      <dsp:txXfrm>
        <a:off x="0" y="1628349"/>
        <a:ext cx="6096000" cy="834750"/>
      </dsp:txXfrm>
    </dsp:sp>
    <dsp:sp modelId="{9175E0DF-06E6-4105-9343-346723B1A21A}">
      <dsp:nvSpPr>
        <dsp:cNvPr id="0" name=""/>
        <dsp:cNvSpPr/>
      </dsp:nvSpPr>
      <dsp:spPr>
        <a:xfrm>
          <a:off x="304800" y="1346203"/>
          <a:ext cx="4267200" cy="590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Hook</a:t>
          </a:r>
          <a:endParaRPr lang="en-US" sz="2000" kern="1200" dirty="0"/>
        </a:p>
      </dsp:txBody>
      <dsp:txXfrm>
        <a:off x="333621" y="1375024"/>
        <a:ext cx="4209558" cy="532758"/>
      </dsp:txXfrm>
    </dsp:sp>
    <dsp:sp modelId="{97FD2D23-74E8-44BE-A7A4-4614BC683D8C}">
      <dsp:nvSpPr>
        <dsp:cNvPr id="0" name=""/>
        <dsp:cNvSpPr/>
      </dsp:nvSpPr>
      <dsp:spPr>
        <a:xfrm>
          <a:off x="0" y="2866300"/>
          <a:ext cx="6096000" cy="11025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16560" rIns="473117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You got it, now what?  You didn’t get it, now what?</a:t>
          </a:r>
          <a:endParaRPr lang="en-US" sz="2000" kern="1200" dirty="0"/>
        </a:p>
      </dsp:txBody>
      <dsp:txXfrm>
        <a:off x="0" y="2866300"/>
        <a:ext cx="6096000" cy="1102500"/>
      </dsp:txXfrm>
    </dsp:sp>
    <dsp:sp modelId="{A503814E-7215-45AB-A53E-DACA0C418A29}">
      <dsp:nvSpPr>
        <dsp:cNvPr id="0" name=""/>
        <dsp:cNvSpPr/>
      </dsp:nvSpPr>
      <dsp:spPr>
        <a:xfrm>
          <a:off x="304800" y="2571099"/>
          <a:ext cx="4267200" cy="590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Follow-up/ Closeout</a:t>
          </a:r>
          <a:endParaRPr lang="en-US" sz="2000" kern="1200" dirty="0"/>
        </a:p>
      </dsp:txBody>
      <dsp:txXfrm>
        <a:off x="333621" y="2599920"/>
        <a:ext cx="420955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88A7752-73DE-404C-BA6F-63DEF987950B}" type="datetimeFigureOut">
              <a:rPr lang="en-US" smtClean="0"/>
              <a:pPr/>
              <a:t>4/10/2015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EC00428-765A-4708-ADE2-3AAB557AF1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43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332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58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30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32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808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120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99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51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02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35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7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331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782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782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782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511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511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6931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07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464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6815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84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656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841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745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04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028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068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888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888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8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83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83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457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457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45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14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81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75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93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0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00428-765A-4708-ADE2-3AAB557AF17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54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8B8E7D2-F905-46E3-BDD3-0258335A3216}" type="datetime1">
              <a:rPr lang="en-US" smtClean="0"/>
              <a:pPr/>
              <a:t>4/10/2015</a:t>
            </a:fld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4B5ADC2-7248-4799-8E52-477E151C3E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8" name="Shap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4/10/2015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FB568A0-62B0-4129-95C4-7270BF844D61}" type="datetime1">
              <a:rPr lang="en-US" smtClean="0"/>
              <a:pPr/>
              <a:t>4/10/2015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7F31A-E594-408B-8114-4F8438303DA3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78398-2A5A-4309-94C2-82E465C1DCF8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B58F6-778A-46C2-BFC0-8FD9B04A99E8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C1B20-DEF4-46E3-B77F-0FB6B8193D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6" name="Shap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38BEC-55E3-4F9D-B5C5-76D23951C04A}" type="datetime1">
              <a:rPr lang="en-US" smtClean="0"/>
              <a:pPr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9" name="Shap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33938BEC-55E3-4F9D-B5C5-76D23951C04A}" type="datetime1">
              <a:rPr lang="en-US" smtClean="0"/>
              <a:pPr/>
              <a:t>4/10/2015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pPr algn="l"/>
            <a:fld id="{D4B5ADC2-7248-4799-8E52-477E151C3EE9}" type="slidenum">
              <a:rPr lang="en-US" sz="1400" b="1" smtClean="0">
                <a:solidFill>
                  <a:srgbClr val="FFFFFF"/>
                </a:solidFill>
              </a:rPr>
              <a:pPr algn="l"/>
              <a:t>‹#›</a:t>
            </a:fld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ghprogrammer.com/alan/numbers/dl_us_shared_mmm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asesearch.courts.state.md.us/inquiry/inquirySearch.jis" TargetMode="External"/><Relationship Id="rId4" Type="http://schemas.openxmlformats.org/officeDocument/2006/relationships/hyperlink" Target="http://sdat.resiusa.org/RealProperty/Pages/default.aspx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ationx.net/social-engineering-example-2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ldskoolphreak.com/tfiles/hack/practical_se.txt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nicwall.com/furl/phishing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Engineering:</a:t>
            </a:r>
            <a:br>
              <a:rPr lang="en-US" dirty="0" smtClean="0"/>
            </a:br>
            <a:r>
              <a:rPr lang="en-US" dirty="0" smtClean="0"/>
              <a:t>Like a Boss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BSides</a:t>
            </a:r>
            <a:r>
              <a:rPr lang="en-US" dirty="0" smtClean="0"/>
              <a:t> Charm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295400"/>
            <a:ext cx="4953000" cy="4953000"/>
          </a:xfrm>
          <a:prstGeom prst="rect">
            <a:avLst/>
          </a:prstGeom>
        </p:spPr>
      </p:pic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0 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In your own words tell us about: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922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0 -Discussion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 -  see how well you think on your feet.</a:t>
            </a:r>
          </a:p>
          <a:p>
            <a:r>
              <a:rPr lang="en-US" dirty="0" smtClean="0"/>
              <a:t>Predictive Analytics – whether they knew or not</a:t>
            </a:r>
          </a:p>
          <a:p>
            <a:pPr lvl="1"/>
            <a:r>
              <a:rPr lang="en-US" dirty="0" smtClean="0"/>
              <a:t>Forecast future events based off of known data</a:t>
            </a:r>
          </a:p>
          <a:p>
            <a:pPr lvl="1"/>
            <a:r>
              <a:rPr lang="en-US" dirty="0" smtClean="0"/>
              <a:t>Not a guaranteed to predict future</a:t>
            </a:r>
          </a:p>
          <a:p>
            <a:r>
              <a:rPr lang="en-US" dirty="0" smtClean="0"/>
              <a:t>Anyone pickup on the nonverbal communications? </a:t>
            </a:r>
          </a:p>
          <a:p>
            <a:pPr lvl="1"/>
            <a:r>
              <a:rPr lang="en-US" dirty="0" smtClean="0"/>
              <a:t>More on this later</a:t>
            </a:r>
          </a:p>
          <a:p>
            <a:pPr lvl="1"/>
            <a:r>
              <a:rPr lang="en-US" dirty="0" smtClean="0"/>
              <a:t>Did they speak with authority and conviction? – would you have?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97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Friend?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19280465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3757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Morbid look into Friendship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One I have met – don’t care if they die</a:t>
            </a:r>
          </a:p>
          <a:p>
            <a:pPr lvl="1"/>
            <a:r>
              <a:rPr lang="en-US" dirty="0" smtClean="0"/>
              <a:t>May never even know</a:t>
            </a:r>
          </a:p>
          <a:p>
            <a:r>
              <a:rPr lang="en-US" dirty="0" smtClean="0"/>
              <a:t>Acquaintance – read to Obituary</a:t>
            </a:r>
          </a:p>
          <a:p>
            <a:pPr lvl="1"/>
            <a:r>
              <a:rPr lang="en-US" dirty="0" smtClean="0"/>
              <a:t>May say something like I knew him</a:t>
            </a:r>
          </a:p>
          <a:p>
            <a:r>
              <a:rPr lang="en-US" dirty="0" smtClean="0"/>
              <a:t>Friends – May be sad</a:t>
            </a:r>
          </a:p>
          <a:p>
            <a:pPr lvl="1"/>
            <a:r>
              <a:rPr lang="en-US" dirty="0" smtClean="0"/>
              <a:t>Might post something on Facebook about loss of friend, May attend their funereal</a:t>
            </a:r>
          </a:p>
          <a:p>
            <a:r>
              <a:rPr lang="en-US" dirty="0" smtClean="0"/>
              <a:t>BFFs – Self reflection</a:t>
            </a:r>
          </a:p>
          <a:p>
            <a:pPr lvl="1"/>
            <a:r>
              <a:rPr lang="en-US" dirty="0" smtClean="0"/>
              <a:t>Attend funeral and bring dinner to family of the one lost</a:t>
            </a:r>
          </a:p>
          <a:p>
            <a:r>
              <a:rPr lang="en-US" dirty="0" smtClean="0"/>
              <a:t>“Family” – Will die for them.</a:t>
            </a:r>
          </a:p>
          <a:p>
            <a:pPr lvl="1"/>
            <a:r>
              <a:rPr lang="en-US" dirty="0" smtClean="0"/>
              <a:t>Or is it more PC to say will kill for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5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Anyone Can Be a Friend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more personalities you have the more friends you can have.</a:t>
            </a:r>
          </a:p>
          <a:p>
            <a:r>
              <a:rPr lang="en-US" dirty="0" smtClean="0"/>
              <a:t>Multiple personalities </a:t>
            </a:r>
          </a:p>
          <a:p>
            <a:pPr lvl="1"/>
            <a:r>
              <a:rPr lang="en-US" dirty="0" smtClean="0"/>
              <a:t>Doppelgangers</a:t>
            </a:r>
          </a:p>
          <a:p>
            <a:pPr lvl="1"/>
            <a:r>
              <a:rPr lang="en-US" dirty="0" smtClean="0"/>
              <a:t>Need to be geared to target</a:t>
            </a:r>
          </a:p>
          <a:p>
            <a:pPr lvl="2"/>
            <a:r>
              <a:rPr lang="en-US" dirty="0" smtClean="0"/>
              <a:t>Sex, Age, Political Affiliations, Geographic Region,….</a:t>
            </a:r>
          </a:p>
          <a:p>
            <a:r>
              <a:rPr lang="en-US" dirty="0" smtClean="0"/>
              <a:t>What makes it look real?</a:t>
            </a:r>
          </a:p>
          <a:p>
            <a:pPr lvl="1"/>
            <a:r>
              <a:rPr lang="en-US" dirty="0" smtClean="0"/>
              <a:t>Connections</a:t>
            </a:r>
          </a:p>
          <a:p>
            <a:pPr lvl="1"/>
            <a:r>
              <a:rPr lang="en-US" dirty="0" smtClean="0"/>
              <a:t>Random posts</a:t>
            </a:r>
          </a:p>
          <a:p>
            <a:pPr lvl="2"/>
            <a:r>
              <a:rPr lang="en-US" dirty="0" smtClean="0"/>
              <a:t>Good and bad news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66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1 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Great – you have heard about creating alternate personas but never done it. </a:t>
            </a:r>
            <a:r>
              <a:rPr lang="en-US" dirty="0"/>
              <a:t>	</a:t>
            </a:r>
            <a:endParaRPr lang="en-US" dirty="0" smtClean="0"/>
          </a:p>
          <a:p>
            <a:pPr lvl="1"/>
            <a:r>
              <a:rPr lang="en-US" dirty="0" smtClean="0"/>
              <a:t>Well perfect this lab is just for you.</a:t>
            </a:r>
          </a:p>
          <a:p>
            <a:r>
              <a:rPr lang="en-US" dirty="0" smtClean="0"/>
              <a:t>Already a skilled SE – adding one more to your collection won’t hurt.</a:t>
            </a:r>
          </a:p>
          <a:p>
            <a:pPr lvl="1"/>
            <a:r>
              <a:rPr lang="en-US" dirty="0" smtClean="0"/>
              <a:t>Good to get other Doppelganger connections</a:t>
            </a:r>
          </a:p>
          <a:p>
            <a:pPr lvl="1"/>
            <a:r>
              <a:rPr lang="en-US" dirty="0" smtClean="0"/>
              <a:t>Have to cater to on</a:t>
            </a:r>
          </a:p>
          <a:p>
            <a:r>
              <a:rPr lang="en-US" dirty="0" smtClean="0"/>
              <a:t>Synopsis – Create a </a:t>
            </a:r>
            <a:r>
              <a:rPr lang="en-US" dirty="0" err="1" smtClean="0"/>
              <a:t>gmail</a:t>
            </a:r>
            <a:r>
              <a:rPr lang="en-US" dirty="0" smtClean="0"/>
              <a:t> account (or any other that you want) and use that account to create a </a:t>
            </a:r>
            <a:r>
              <a:rPr lang="en-US" dirty="0" err="1" smtClean="0"/>
              <a:t>linkedin</a:t>
            </a:r>
            <a:r>
              <a:rPr lang="en-US" dirty="0" smtClean="0"/>
              <a:t> profile. </a:t>
            </a:r>
          </a:p>
          <a:p>
            <a:r>
              <a:rPr lang="en-US" dirty="0" smtClean="0"/>
              <a:t>Discussion &amp; Things to do @home</a:t>
            </a:r>
          </a:p>
          <a:p>
            <a:pPr lvl="1"/>
            <a:r>
              <a:rPr lang="en-US" dirty="0" smtClean="0"/>
              <a:t>Finalize the profile</a:t>
            </a:r>
          </a:p>
          <a:p>
            <a:pPr lvl="1"/>
            <a:r>
              <a:rPr lang="en-US" dirty="0" smtClean="0"/>
              <a:t>Build a “resume”</a:t>
            </a:r>
          </a:p>
          <a:p>
            <a:pPr lvl="1"/>
            <a:r>
              <a:rPr lang="en-US" dirty="0" smtClean="0"/>
              <a:t>Connect</a:t>
            </a:r>
          </a:p>
          <a:p>
            <a:pPr lvl="1"/>
            <a:r>
              <a:rPr lang="en-US" dirty="0" smtClean="0"/>
              <a:t>On per show/conference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1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 some point we all extend an element of trust</a:t>
            </a:r>
          </a:p>
          <a:p>
            <a:r>
              <a:rPr lang="en-US" dirty="0" smtClean="0"/>
              <a:t>Exploitation of that trust is where a successful SE plays.</a:t>
            </a:r>
          </a:p>
          <a:p>
            <a:r>
              <a:rPr lang="en-US" dirty="0" smtClean="0"/>
              <a:t>We all want to fit in (had to have something here to justify the picture)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89953" y="1216025"/>
            <a:ext cx="3526518" cy="4937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Trust?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918" y="1524000"/>
            <a:ext cx="4252282" cy="2182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50816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5532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Would you make the connection?</a:t>
            </a:r>
          </a:p>
          <a:p>
            <a:pPr lvl="1"/>
            <a:r>
              <a:rPr lang="en-US" dirty="0" smtClean="0"/>
              <a:t>Yes, No, Maybe-so</a:t>
            </a:r>
          </a:p>
          <a:p>
            <a:r>
              <a:rPr lang="en-US" dirty="0" smtClean="0"/>
              <a:t>Why would you click it?</a:t>
            </a:r>
          </a:p>
          <a:p>
            <a:pPr lvl="1"/>
            <a:r>
              <a:rPr lang="en-US" dirty="0" smtClean="0"/>
              <a:t> We know Jack IRL and was expecting his invitation</a:t>
            </a:r>
            <a:endParaRPr lang="en-US" dirty="0"/>
          </a:p>
          <a:p>
            <a:pPr lvl="1"/>
            <a:r>
              <a:rPr lang="en-US" dirty="0" smtClean="0"/>
              <a:t>We are actively looking for real estate options</a:t>
            </a:r>
          </a:p>
          <a:p>
            <a:pPr lvl="1"/>
            <a:r>
              <a:rPr lang="en-US" dirty="0" smtClean="0"/>
              <a:t>We sent a similar invite to them earlier</a:t>
            </a:r>
          </a:p>
          <a:p>
            <a:pPr lvl="1"/>
            <a:r>
              <a:rPr lang="en-US" dirty="0" smtClean="0"/>
              <a:t>You created a doppelganger and want as many connections as possible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Psychology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5532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Why we click it - cont.?</a:t>
            </a:r>
          </a:p>
          <a:p>
            <a:pPr lvl="1"/>
            <a:r>
              <a:rPr lang="en-US" dirty="0" smtClean="0"/>
              <a:t>What if we thought Chris is kind of cute.</a:t>
            </a:r>
          </a:p>
          <a:p>
            <a:pPr lvl="2"/>
            <a:r>
              <a:rPr lang="en-US" dirty="0" smtClean="0"/>
              <a:t>What if Chris were a female and looked liked this?</a:t>
            </a:r>
          </a:p>
          <a:p>
            <a:pPr lvl="2"/>
            <a:r>
              <a:rPr lang="en-US" dirty="0" smtClean="0"/>
              <a:t>Who would click then?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984" y="2388120"/>
            <a:ext cx="3309938" cy="404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2062" y="3194663"/>
            <a:ext cx="3309938" cy="323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37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 my name is…. OR… is it?</a:t>
            </a:r>
          </a:p>
          <a:p>
            <a:pPr lvl="1"/>
            <a:r>
              <a:rPr lang="en-US" dirty="0" smtClean="0"/>
              <a:t>Special shout out to </a:t>
            </a:r>
            <a:r>
              <a:rPr lang="en-US" dirty="0" err="1" smtClean="0"/>
              <a:t>Bsides</a:t>
            </a:r>
            <a:r>
              <a:rPr lang="en-US" dirty="0" smtClean="0"/>
              <a:t> and Unallocated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/>
              <a:t>No one can learn everything in one day, so much of today’s training will be what to do next.</a:t>
            </a:r>
          </a:p>
          <a:p>
            <a:pPr lvl="1"/>
            <a:r>
              <a:rPr lang="en-US" dirty="0"/>
              <a:t>Yes there will be follow on </a:t>
            </a:r>
            <a:r>
              <a:rPr lang="en-US" dirty="0" smtClean="0"/>
              <a:t>work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 smtClean="0"/>
              <a:t>We will have some fun… or at least I will.</a:t>
            </a:r>
          </a:p>
          <a:p>
            <a:pPr lvl="1"/>
            <a:r>
              <a:rPr lang="en-US" dirty="0" smtClean="0"/>
              <a:t>Everyone’s background</a:t>
            </a:r>
          </a:p>
          <a:p>
            <a:pPr lvl="1"/>
            <a:r>
              <a:rPr lang="en-US" dirty="0" smtClean="0"/>
              <a:t>Yes there are labs, but first the boring stuff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the part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5532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You can never make a second first impression</a:t>
            </a:r>
          </a:p>
          <a:p>
            <a:pPr lvl="1"/>
            <a:r>
              <a:rPr lang="en-US" dirty="0" smtClean="0"/>
              <a:t>You always remember your first.</a:t>
            </a:r>
          </a:p>
          <a:p>
            <a:r>
              <a:rPr lang="en-US" dirty="0"/>
              <a:t>Accessories for success </a:t>
            </a:r>
            <a:endParaRPr lang="en-US" dirty="0" smtClean="0"/>
          </a:p>
          <a:p>
            <a:pPr lvl="1"/>
            <a:r>
              <a:rPr lang="en-US" dirty="0" smtClean="0"/>
              <a:t>Tie if you need one, casual if you don’t</a:t>
            </a:r>
            <a:endParaRPr lang="en-US" dirty="0"/>
          </a:p>
          <a:p>
            <a:r>
              <a:rPr lang="en-US" dirty="0" smtClean="0"/>
              <a:t>Badge printers </a:t>
            </a:r>
          </a:p>
          <a:p>
            <a:pPr lvl="1"/>
            <a:r>
              <a:rPr lang="en-US" dirty="0" smtClean="0"/>
              <a:t>Some organizations that do a lot of SE will invest in these</a:t>
            </a:r>
          </a:p>
          <a:p>
            <a:pPr lvl="1"/>
            <a:r>
              <a:rPr lang="en-US" dirty="0" smtClean="0"/>
              <a:t>“We don’t need no stinking badges”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564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the part –Boss Level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19400"/>
            <a:ext cx="6191250" cy="3484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6200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Need to look like you belong –ok make it.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357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Fun Stuff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Rectangle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6200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Ok  you made it through the boring lecture stuff now lets look at using our SE skills.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90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an Attack 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Define scope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Slow and low or quick test</a:t>
            </a:r>
          </a:p>
          <a:p>
            <a:r>
              <a:rPr lang="en-US" dirty="0" smtClean="0"/>
              <a:t>Gather information – OSINT type Googling</a:t>
            </a:r>
          </a:p>
          <a:p>
            <a:pPr lvl="1"/>
            <a:r>
              <a:rPr lang="en-US" dirty="0" smtClean="0"/>
              <a:t>Recon-ng</a:t>
            </a:r>
          </a:p>
          <a:p>
            <a:pPr lvl="1"/>
            <a:r>
              <a:rPr lang="en-US" dirty="0" err="1" smtClean="0"/>
              <a:t>theHarvester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LinkedIn – great resource for emails.. We will play with this a little more later</a:t>
            </a:r>
          </a:p>
          <a:p>
            <a:pPr lvl="1"/>
            <a:r>
              <a:rPr lang="en-US" dirty="0" smtClean="0"/>
              <a:t>Great resource for </a:t>
            </a:r>
            <a:r>
              <a:rPr lang="en-US" dirty="0"/>
              <a:t>info gathering: http://www.pentest-standard.org/index.php/PTES_Technical_Guidelines#Intelligence_Gathering</a:t>
            </a:r>
            <a:endParaRPr lang="en-US" dirty="0" smtClean="0"/>
          </a:p>
          <a:p>
            <a:r>
              <a:rPr lang="en-US" dirty="0" smtClean="0"/>
              <a:t>Pick target(s) and weakness</a:t>
            </a:r>
          </a:p>
          <a:p>
            <a:pPr lvl="1"/>
            <a:r>
              <a:rPr lang="en-US" dirty="0" smtClean="0"/>
              <a:t>Build Campaign – free chicken or what not</a:t>
            </a:r>
          </a:p>
          <a:p>
            <a:r>
              <a:rPr lang="en-US" dirty="0" smtClean="0"/>
              <a:t>Profit  - this is the attack piece if you haven’t figured that out yet</a:t>
            </a:r>
          </a:p>
          <a:p>
            <a:pPr lvl="1"/>
            <a:r>
              <a:rPr lang="en-US" dirty="0" smtClean="0"/>
              <a:t>Let’s be nice to the </a:t>
            </a:r>
            <a:r>
              <a:rPr lang="en-US" dirty="0" err="1" smtClean="0"/>
              <a:t>noobs</a:t>
            </a:r>
            <a:r>
              <a:rPr lang="en-US" dirty="0"/>
              <a:t> </a:t>
            </a:r>
            <a:r>
              <a:rPr lang="en-US" dirty="0" smtClean="0"/>
              <a:t>– we all started there.</a:t>
            </a:r>
          </a:p>
          <a:p>
            <a:r>
              <a:rPr lang="en-US" dirty="0" smtClean="0"/>
              <a:t>Rinse and Repeat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Closer Look @ OSINT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Traditional sites are always important</a:t>
            </a:r>
          </a:p>
          <a:p>
            <a:pPr lvl="1"/>
            <a:r>
              <a:rPr lang="en-US" dirty="0" smtClean="0"/>
              <a:t>Company – website, forums, job postings (indeed is my fav.), Hoovers, Jigsaw, Glassdoor,…</a:t>
            </a:r>
          </a:p>
          <a:p>
            <a:pPr lvl="1"/>
            <a:r>
              <a:rPr lang="en-US" dirty="0" smtClean="0"/>
              <a:t>Person – Facebook, </a:t>
            </a:r>
            <a:r>
              <a:rPr lang="en-US" dirty="0" err="1" smtClean="0"/>
              <a:t>Linkedin</a:t>
            </a:r>
            <a:r>
              <a:rPr lang="en-US" dirty="0" smtClean="0"/>
              <a:t>, Twitter, Instagram (can you geolocation off of photos?), </a:t>
            </a:r>
            <a:r>
              <a:rPr lang="en-US" dirty="0" err="1"/>
              <a:t>P</a:t>
            </a:r>
            <a:r>
              <a:rPr lang="en-US" dirty="0" err="1" smtClean="0"/>
              <a:t>intrest</a:t>
            </a:r>
            <a:r>
              <a:rPr lang="en-US" dirty="0" smtClean="0"/>
              <a:t>, Blogs, …</a:t>
            </a:r>
          </a:p>
          <a:p>
            <a:r>
              <a:rPr lang="en-US" dirty="0" smtClean="0"/>
              <a:t>More details about person the better </a:t>
            </a:r>
          </a:p>
          <a:p>
            <a:pPr lvl="1"/>
            <a:r>
              <a:rPr lang="en-US" dirty="0" smtClean="0"/>
              <a:t>The more we know the more dangerous we can be.</a:t>
            </a:r>
          </a:p>
          <a:p>
            <a:pPr lvl="1"/>
            <a:r>
              <a:rPr lang="en-US" dirty="0"/>
              <a:t>Drivers license # - </a:t>
            </a:r>
            <a:r>
              <a:rPr lang="en-US" sz="1100" dirty="0">
                <a:hlinkClick r:id="rId3"/>
              </a:rPr>
              <a:t>http://</a:t>
            </a:r>
            <a:r>
              <a:rPr lang="en-US" sz="1100" dirty="0" smtClean="0">
                <a:hlinkClick r:id="rId3"/>
              </a:rPr>
              <a:t>www.highprogrammer.com/alan/numbers/dl_us_shared_mmm.html</a:t>
            </a:r>
            <a:endParaRPr lang="en-US" sz="1100" dirty="0" smtClean="0"/>
          </a:p>
          <a:p>
            <a:pPr lvl="1"/>
            <a:r>
              <a:rPr lang="en-US" dirty="0"/>
              <a:t>Tax Info - </a:t>
            </a:r>
            <a:r>
              <a:rPr lang="en-US" sz="1100" dirty="0">
                <a:hlinkClick r:id="rId4"/>
              </a:rPr>
              <a:t>http://sdat.resiusa.org/RealProperty/Pages/default.aspx</a:t>
            </a:r>
            <a:endParaRPr lang="en-US" sz="1100" dirty="0" smtClean="0"/>
          </a:p>
          <a:p>
            <a:pPr lvl="1"/>
            <a:r>
              <a:rPr lang="en-US" dirty="0"/>
              <a:t>Court Cases - </a:t>
            </a:r>
            <a:r>
              <a:rPr lang="en-US" sz="1100" dirty="0">
                <a:hlinkClick r:id="rId5"/>
              </a:rPr>
              <a:t>http://casesearch.courts.state.md.us/inquiry/inquirySearch.jis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6385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SE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Human manipulation and bribery –easy when falsifying similar interests  </a:t>
            </a:r>
          </a:p>
          <a:p>
            <a:r>
              <a:rPr lang="en-US" dirty="0" smtClean="0"/>
              <a:t>Drop ship goods</a:t>
            </a:r>
            <a:endParaRPr lang="en-US" dirty="0"/>
          </a:p>
          <a:p>
            <a:r>
              <a:rPr lang="en-US" dirty="0" smtClean="0"/>
              <a:t>Calling </a:t>
            </a:r>
            <a:r>
              <a:rPr lang="en-US" dirty="0"/>
              <a:t>– good ‘</a:t>
            </a:r>
            <a:r>
              <a:rPr lang="en-US" dirty="0" err="1"/>
              <a:t>ol</a:t>
            </a:r>
            <a:r>
              <a:rPr lang="en-US" dirty="0"/>
              <a:t> Ma Bell</a:t>
            </a:r>
          </a:p>
          <a:p>
            <a:pPr lvl="1"/>
            <a:r>
              <a:rPr lang="en-US" dirty="0"/>
              <a:t>Great if they have a helpful helpdesk</a:t>
            </a:r>
          </a:p>
          <a:p>
            <a:r>
              <a:rPr lang="en-US" dirty="0" smtClean="0"/>
              <a:t>Email attacks – Demo’s coming just be patient</a:t>
            </a:r>
          </a:p>
          <a:p>
            <a:r>
              <a:rPr lang="en-US" dirty="0" smtClean="0"/>
              <a:t>Fake credentialing/relationships</a:t>
            </a:r>
          </a:p>
          <a:p>
            <a:pPr lvl="1"/>
            <a:r>
              <a:rPr lang="en-US" dirty="0" smtClean="0"/>
              <a:t>I was just hired there too</a:t>
            </a:r>
          </a:p>
          <a:p>
            <a:pPr lvl="1"/>
            <a:r>
              <a:rPr lang="en-US" dirty="0" smtClean="0"/>
              <a:t>We just did this piece, incase you were sleeping,</a:t>
            </a:r>
          </a:p>
          <a:p>
            <a:r>
              <a:rPr lang="en-US" dirty="0" smtClean="0"/>
              <a:t>Quiz time – what there is a quiz? Oh Crap</a:t>
            </a:r>
          </a:p>
          <a:p>
            <a:pPr lvl="1"/>
            <a:r>
              <a:rPr lang="en-US" dirty="0" smtClean="0"/>
              <a:t>Do any of the above sound technical?</a:t>
            </a:r>
          </a:p>
          <a:p>
            <a:pPr lvl="2"/>
            <a:r>
              <a:rPr lang="en-US" dirty="0" smtClean="0"/>
              <a:t>How well will the BS in CS really help you as a SE?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Manipulation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Not for the faint of heart</a:t>
            </a:r>
          </a:p>
          <a:p>
            <a:r>
              <a:rPr lang="en-US" dirty="0" smtClean="0"/>
              <a:t>Hardcore – this isn’t something you would legally do</a:t>
            </a:r>
          </a:p>
          <a:p>
            <a:r>
              <a:rPr lang="en-US" dirty="0" smtClean="0"/>
              <a:t>WARNING if you do this call your lawyer first.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590800"/>
            <a:ext cx="652462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0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Ship Attacks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Define scope</a:t>
            </a:r>
          </a:p>
          <a:p>
            <a:pPr lvl="1"/>
            <a:r>
              <a:rPr lang="en-US" dirty="0" smtClean="0"/>
              <a:t>Who needs to pickup the device? Anyone, everyone,  one person?</a:t>
            </a:r>
          </a:p>
          <a:p>
            <a:pPr lvl="1"/>
            <a:r>
              <a:rPr lang="en-US" dirty="0" smtClean="0"/>
              <a:t>How many devices are needed?</a:t>
            </a:r>
          </a:p>
          <a:p>
            <a:r>
              <a:rPr lang="en-US" dirty="0" smtClean="0"/>
              <a:t>Gather information </a:t>
            </a:r>
          </a:p>
          <a:p>
            <a:pPr lvl="1"/>
            <a:r>
              <a:rPr lang="en-US" dirty="0" smtClean="0"/>
              <a:t>Who what when where, and most importantly how </a:t>
            </a:r>
          </a:p>
          <a:p>
            <a:pPr lvl="2"/>
            <a:r>
              <a:rPr lang="en-US" dirty="0" smtClean="0"/>
              <a:t>Ole’ school </a:t>
            </a:r>
            <a:r>
              <a:rPr lang="en-US" dirty="0" err="1" smtClean="0"/>
              <a:t>CD-Rom</a:t>
            </a:r>
            <a:r>
              <a:rPr lang="en-US" dirty="0" smtClean="0"/>
              <a:t>?</a:t>
            </a:r>
          </a:p>
          <a:p>
            <a:r>
              <a:rPr lang="en-US" dirty="0" smtClean="0"/>
              <a:t>Pick target(s) and weakness</a:t>
            </a:r>
          </a:p>
          <a:p>
            <a:pPr lvl="1"/>
            <a:r>
              <a:rPr lang="en-US" dirty="0" smtClean="0"/>
              <a:t>What’s the payload? Pop Shells? Redirect user? Simple bait for later attacks?</a:t>
            </a:r>
          </a:p>
          <a:p>
            <a:r>
              <a:rPr lang="en-US" dirty="0" smtClean="0"/>
              <a:t>Profit </a:t>
            </a:r>
          </a:p>
          <a:p>
            <a:pPr lvl="1"/>
            <a:r>
              <a:rPr lang="en-US" dirty="0" smtClean="0"/>
              <a:t>Start your listeners and wait.</a:t>
            </a:r>
          </a:p>
          <a:p>
            <a:r>
              <a:rPr lang="en-US" dirty="0" smtClean="0"/>
              <a:t>Rinse and Repeat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63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Ship – Like a Boss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Drop your USB, CD, other media</a:t>
            </a:r>
          </a:p>
          <a:p>
            <a:pPr lvl="1"/>
            <a:r>
              <a:rPr lang="en-US" dirty="0" smtClean="0"/>
              <a:t>In the parking lot, bathroom, in the facility (if you can get in)</a:t>
            </a:r>
          </a:p>
          <a:p>
            <a:pPr lvl="2"/>
            <a:r>
              <a:rPr lang="en-US" dirty="0" smtClean="0"/>
              <a:t>This will work and work well but its not what a Boss would do.</a:t>
            </a:r>
          </a:p>
          <a:p>
            <a:r>
              <a:rPr lang="en-US" dirty="0" smtClean="0"/>
              <a:t>So what is better than dropping it?</a:t>
            </a:r>
          </a:p>
          <a:p>
            <a:pPr lvl="1"/>
            <a:r>
              <a:rPr lang="en-US" dirty="0" smtClean="0"/>
              <a:t>Well I am glad you asked (otherwise I would have been waiting for and awkward transition).</a:t>
            </a:r>
          </a:p>
          <a:p>
            <a:pPr lvl="1"/>
            <a:r>
              <a:rPr lang="en-US" dirty="0" smtClean="0"/>
              <a:t>What if we don’t drop it?</a:t>
            </a:r>
          </a:p>
          <a:p>
            <a:pPr lvl="2"/>
            <a:r>
              <a:rPr lang="en-US" dirty="0" smtClean="0"/>
              <a:t>Attend any conference that give away USBs?</a:t>
            </a:r>
          </a:p>
          <a:p>
            <a:pPr lvl="2"/>
            <a:r>
              <a:rPr lang="en-US" dirty="0" smtClean="0"/>
              <a:t>Make a CD for a competitor display it at conference.</a:t>
            </a:r>
          </a:p>
          <a:p>
            <a:pPr lvl="1"/>
            <a:r>
              <a:rPr lang="en-US" dirty="0" smtClean="0"/>
              <a:t>How many USB drives do you have?</a:t>
            </a:r>
          </a:p>
          <a:p>
            <a:pPr lvl="2"/>
            <a:r>
              <a:rPr lang="en-US" dirty="0" smtClean="0"/>
              <a:t>I have no idea –many don’t either.</a:t>
            </a:r>
          </a:p>
          <a:p>
            <a:r>
              <a:rPr lang="en-US" dirty="0" smtClean="0"/>
              <a:t>Rubber Ducky – not “normal” USB/phone</a:t>
            </a:r>
          </a:p>
        </p:txBody>
      </p:sp>
    </p:spTree>
    <p:extLst>
      <p:ext uri="{BB962C8B-B14F-4D97-AF65-F5344CB8AC3E}">
        <p14:creationId xmlns:p14="http://schemas.microsoft.com/office/powerpoint/2010/main" val="13885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113899"/>
            <a:ext cx="8229600" cy="990600"/>
          </a:xfrm>
        </p:spPr>
        <p:txBody>
          <a:bodyPr/>
          <a:lstStyle/>
          <a:p>
            <a:r>
              <a:rPr lang="en-US" dirty="0" smtClean="0"/>
              <a:t>Phone (Calling) Attacks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Define scope</a:t>
            </a:r>
          </a:p>
          <a:p>
            <a:pPr lvl="1"/>
            <a:r>
              <a:rPr lang="en-US" dirty="0" smtClean="0"/>
              <a:t>Works well in person too.</a:t>
            </a:r>
          </a:p>
          <a:p>
            <a:pPr lvl="1"/>
            <a:r>
              <a:rPr lang="en-US" dirty="0" smtClean="0"/>
              <a:t>What are we trying to get?</a:t>
            </a:r>
          </a:p>
          <a:p>
            <a:pPr lvl="2"/>
            <a:r>
              <a:rPr lang="en-US" dirty="0" smtClean="0"/>
              <a:t>Credentials, Emails, URLs </a:t>
            </a:r>
            <a:r>
              <a:rPr lang="en-US" dirty="0" err="1" smtClean="0"/>
              <a:t>clicked,Payloads</a:t>
            </a:r>
            <a:r>
              <a:rPr lang="en-US" dirty="0" smtClean="0"/>
              <a:t> downloaded?</a:t>
            </a:r>
          </a:p>
          <a:p>
            <a:r>
              <a:rPr lang="en-US" dirty="0" smtClean="0"/>
              <a:t>Gather information</a:t>
            </a:r>
          </a:p>
          <a:p>
            <a:pPr lvl="1"/>
            <a:r>
              <a:rPr lang="en-US" dirty="0" smtClean="0"/>
              <a:t>Phone numbers, technologies used, type of helpdesk</a:t>
            </a:r>
          </a:p>
          <a:p>
            <a:pPr lvl="2"/>
            <a:r>
              <a:rPr lang="en-US" dirty="0" smtClean="0"/>
              <a:t>Have you called their helpdesk? Why not?</a:t>
            </a:r>
          </a:p>
          <a:p>
            <a:r>
              <a:rPr lang="en-US" dirty="0" smtClean="0"/>
              <a:t>Pick target(s) and weakness</a:t>
            </a:r>
          </a:p>
          <a:p>
            <a:pPr lvl="1"/>
            <a:r>
              <a:rPr lang="en-US" dirty="0" smtClean="0"/>
              <a:t>Who are going after? Do you have contacts for them or others around them? Call directly? </a:t>
            </a:r>
            <a:r>
              <a:rPr lang="en-US" dirty="0" err="1" smtClean="0"/>
              <a:t>Vish</a:t>
            </a:r>
            <a:r>
              <a:rPr lang="en-US" dirty="0"/>
              <a:t> </a:t>
            </a:r>
            <a:r>
              <a:rPr lang="en-US" dirty="0" smtClean="0"/>
              <a:t>(I hate this term)</a:t>
            </a:r>
          </a:p>
          <a:p>
            <a:pPr lvl="1"/>
            <a:r>
              <a:rPr lang="en-US" dirty="0" smtClean="0"/>
              <a:t>Develop your script – like the </a:t>
            </a:r>
            <a:r>
              <a:rPr lang="en-US" dirty="0" err="1" smtClean="0"/>
              <a:t>Boyscouts</a:t>
            </a:r>
            <a:r>
              <a:rPr lang="en-US" dirty="0" smtClean="0"/>
              <a:t> always say “Be Prepared”</a:t>
            </a:r>
          </a:p>
          <a:p>
            <a:pPr lvl="2"/>
            <a:r>
              <a:rPr lang="en-US" dirty="0" smtClean="0"/>
              <a:t>What can you throw of track and how to deal with it.</a:t>
            </a:r>
          </a:p>
          <a:p>
            <a:r>
              <a:rPr lang="en-US" dirty="0" smtClean="0"/>
              <a:t>Profit </a:t>
            </a:r>
          </a:p>
          <a:p>
            <a:pPr lvl="1"/>
            <a:r>
              <a:rPr lang="en-US" dirty="0" smtClean="0"/>
              <a:t>Prep and make your call(s)</a:t>
            </a:r>
          </a:p>
          <a:p>
            <a:pPr lvl="1"/>
            <a:r>
              <a:rPr lang="en-US" dirty="0" smtClean="0"/>
              <a:t>Make sure you have a clear window for the call </a:t>
            </a:r>
          </a:p>
          <a:p>
            <a:pPr lvl="2"/>
            <a:r>
              <a:rPr lang="en-US" dirty="0" smtClean="0"/>
              <a:t>Expect it to go long, or short</a:t>
            </a:r>
          </a:p>
          <a:p>
            <a:r>
              <a:rPr lang="en-US" dirty="0" smtClean="0"/>
              <a:t>Rinse and Repeat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91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Definition: Social engineering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i="1" dirty="0"/>
              <a:t>Any act that influences a person to take an action that may or may not be in their best interest</a:t>
            </a:r>
            <a:r>
              <a:rPr lang="en-US" dirty="0" smtClean="0"/>
              <a:t>.”</a:t>
            </a:r>
          </a:p>
          <a:p>
            <a:pPr marL="0" indent="0" algn="ctr">
              <a:buNone/>
            </a:pPr>
            <a:r>
              <a:rPr lang="en-US" dirty="0" smtClean="0"/>
              <a:t>Source: www.social-engineer.com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“Its not engineering if people are stupid”</a:t>
            </a:r>
          </a:p>
          <a:p>
            <a:pPr marL="0" indent="0" algn="ctr">
              <a:buNone/>
            </a:pPr>
            <a:r>
              <a:rPr lang="en-US" dirty="0" smtClean="0"/>
              <a:t>Source: Ira Winkler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“Hacking the Human”</a:t>
            </a:r>
          </a:p>
          <a:p>
            <a:pPr marL="0" indent="0" algn="ctr">
              <a:buNone/>
            </a:pPr>
            <a:r>
              <a:rPr lang="en-US" dirty="0" smtClean="0"/>
              <a:t>Source: several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29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113899"/>
            <a:ext cx="8229600" cy="990600"/>
          </a:xfrm>
        </p:spPr>
        <p:txBody>
          <a:bodyPr/>
          <a:lstStyle/>
          <a:p>
            <a:r>
              <a:rPr lang="en-US" dirty="0"/>
              <a:t>Professor </a:t>
            </a:r>
            <a:r>
              <a:rPr lang="en-US" dirty="0" err="1"/>
              <a:t>Mehrabian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7% of communications is Verbal</a:t>
            </a:r>
          </a:p>
          <a:p>
            <a:r>
              <a:rPr lang="en-US" dirty="0" smtClean="0"/>
              <a:t>93% of communications is non Verbal</a:t>
            </a:r>
          </a:p>
          <a:p>
            <a:pPr lvl="1"/>
            <a:r>
              <a:rPr lang="en-US" dirty="0" smtClean="0"/>
              <a:t>38% Tone of voice</a:t>
            </a:r>
          </a:p>
          <a:p>
            <a:pPr lvl="1"/>
            <a:r>
              <a:rPr lang="en-US" dirty="0" smtClean="0"/>
              <a:t>55% Body Language</a:t>
            </a:r>
          </a:p>
          <a:p>
            <a:r>
              <a:rPr lang="en-US" dirty="0" smtClean="0"/>
              <a:t>If we are calling people, the best we can do is use 45% of our communications skills.</a:t>
            </a:r>
          </a:p>
          <a:p>
            <a:pPr lvl="1"/>
            <a:r>
              <a:rPr lang="en-US" dirty="0" smtClean="0"/>
              <a:t>How do we practice tone?</a:t>
            </a:r>
          </a:p>
          <a:p>
            <a:pPr lvl="2"/>
            <a:r>
              <a:rPr lang="en-US" dirty="0" smtClean="0"/>
              <a:t>Acting, Speech class, debate team, etc.</a:t>
            </a:r>
          </a:p>
          <a:p>
            <a:pPr lvl="1"/>
            <a:r>
              <a:rPr lang="en-US" dirty="0" smtClean="0"/>
              <a:t>Want to be a boss on the phone?</a:t>
            </a:r>
          </a:p>
          <a:p>
            <a:pPr lvl="2"/>
            <a:r>
              <a:rPr lang="en-US" dirty="0" smtClean="0"/>
              <a:t>Take an acting class or two.</a:t>
            </a:r>
          </a:p>
        </p:txBody>
      </p:sp>
    </p:spTree>
    <p:extLst>
      <p:ext uri="{BB962C8B-B14F-4D97-AF65-F5344CB8AC3E}">
        <p14:creationId xmlns:p14="http://schemas.microsoft.com/office/powerpoint/2010/main" val="144798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Phone Attacks - Scripts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21105" y="1143000"/>
            <a:ext cx="82296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Having scripts helps us be prepared </a:t>
            </a:r>
          </a:p>
          <a:p>
            <a:pPr lvl="1"/>
            <a:r>
              <a:rPr lang="en-US" dirty="0" smtClean="0"/>
              <a:t>Can’t over prepare.</a:t>
            </a: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55417321"/>
              </p:ext>
            </p:extLst>
          </p:nvPr>
        </p:nvGraphicFramePr>
        <p:xfrm>
          <a:off x="1524000" y="2286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6264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2?- Scripts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21105" y="1143000"/>
            <a:ext cx="82296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In this lab we will be creating and sharing scripts.</a:t>
            </a:r>
          </a:p>
          <a:p>
            <a:r>
              <a:rPr lang="en-US" dirty="0" smtClean="0"/>
              <a:t>Sample script…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2000" i="1" dirty="0"/>
              <a:t>"Hi, it's Zoe from the helpdesk. I am doing a security audit of the </a:t>
            </a:r>
            <a:r>
              <a:rPr lang="en-US" sz="2000" i="1" dirty="0" smtClean="0"/>
              <a:t>network and </a:t>
            </a:r>
            <a:r>
              <a:rPr lang="en-US" sz="2000" i="1" dirty="0"/>
              <a:t>I need to re-</a:t>
            </a:r>
            <a:r>
              <a:rPr lang="en-US" sz="2000" i="1" dirty="0" err="1"/>
              <a:t>synchronise</a:t>
            </a:r>
            <a:r>
              <a:rPr lang="en-US" sz="2000" i="1" dirty="0"/>
              <a:t> the Active Directory usernames and passwords</a:t>
            </a:r>
            <a:r>
              <a:rPr lang="en-US" sz="2000" i="1" dirty="0" smtClean="0"/>
              <a:t>. This </a:t>
            </a:r>
            <a:r>
              <a:rPr lang="en-US" sz="2000" i="1" dirty="0"/>
              <a:t>is so that your logon process in the morning receives no undue </a:t>
            </a:r>
            <a:r>
              <a:rPr lang="en-US" sz="2000" i="1" dirty="0" smtClean="0"/>
              <a:t>delays“ If </a:t>
            </a:r>
            <a:r>
              <a:rPr lang="en-US" sz="2000" i="1" dirty="0"/>
              <a:t>you are calling from a mobile number, explain that the helpdesk has </a:t>
            </a:r>
            <a:r>
              <a:rPr lang="en-US" sz="2000" i="1" dirty="0" smtClean="0"/>
              <a:t>been issued </a:t>
            </a:r>
            <a:r>
              <a:rPr lang="en-US" sz="2000" i="1" dirty="0"/>
              <a:t>a mobile phone for 'on call' personnel</a:t>
            </a:r>
            <a:r>
              <a:rPr lang="en-US" sz="2000" i="1" dirty="0" smtClean="0"/>
              <a:t>.</a:t>
            </a:r>
          </a:p>
          <a:p>
            <a:pPr marL="0" indent="0" algn="ctr">
              <a:buNone/>
            </a:pPr>
            <a:endParaRPr lang="en-US" sz="2000" i="1" dirty="0"/>
          </a:p>
          <a:p>
            <a:r>
              <a:rPr lang="en-US" dirty="0"/>
              <a:t>Some sites to get you thinking:</a:t>
            </a:r>
          </a:p>
          <a:p>
            <a:pPr lvl="1"/>
            <a:r>
              <a:rPr lang="en-US" dirty="0">
                <a:hlinkClick r:id="rId3"/>
              </a:rPr>
              <a:t>http://www.stationx.net/social-engineering-example-2/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http://www.oldskoolphreak.com/tfiles/hack/practical_se.txt</a:t>
            </a:r>
            <a:endParaRPr lang="en-US" dirty="0"/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41440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2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21105" y="1143000"/>
            <a:ext cx="8229600" cy="4937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Just a place holder to hear everyone’s scripts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5270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113899"/>
            <a:ext cx="8229600" cy="990600"/>
          </a:xfrm>
        </p:spPr>
        <p:txBody>
          <a:bodyPr/>
          <a:lstStyle/>
          <a:p>
            <a:r>
              <a:rPr lang="en-US" dirty="0" smtClean="0"/>
              <a:t>Calling Attacks (Scripting) like a Boss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21105" y="1143000"/>
            <a:ext cx="8229600" cy="49377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Does the first call need to get the data you’re after?</a:t>
            </a:r>
          </a:p>
          <a:p>
            <a:pPr lvl="1"/>
            <a:r>
              <a:rPr lang="en-US" dirty="0" smtClean="0"/>
              <a:t>Yes – you may never get another chance to talk to the resource</a:t>
            </a:r>
          </a:p>
          <a:p>
            <a:pPr lvl="1"/>
            <a:r>
              <a:rPr lang="en-US" dirty="0" smtClean="0"/>
              <a:t>No – build the relationship and get information later.</a:t>
            </a:r>
          </a:p>
          <a:p>
            <a:pPr lvl="1"/>
            <a:r>
              <a:rPr lang="en-US" dirty="0" smtClean="0"/>
              <a:t>Maybe – you have to be adaptive.</a:t>
            </a:r>
          </a:p>
          <a:p>
            <a:r>
              <a:rPr lang="en-US" dirty="0" smtClean="0"/>
              <a:t>Does it need to sound technical?</a:t>
            </a:r>
          </a:p>
          <a:p>
            <a:pPr lvl="1"/>
            <a:r>
              <a:rPr lang="en-US" dirty="0" smtClean="0"/>
              <a:t>We all know techie stuff and can talk that rather well but or victim may not.</a:t>
            </a:r>
          </a:p>
          <a:p>
            <a:r>
              <a:rPr lang="en-US" dirty="0" smtClean="0"/>
              <a:t>Sample</a:t>
            </a:r>
          </a:p>
          <a:p>
            <a:pPr marL="0" indent="0" algn="ctr">
              <a:buNone/>
            </a:pPr>
            <a:r>
              <a:rPr lang="en-US" i="1" dirty="0" smtClean="0"/>
              <a:t>“Hi my name is [insert </a:t>
            </a:r>
            <a:r>
              <a:rPr lang="en-US" i="1" dirty="0" err="1" smtClean="0"/>
              <a:t>doppleganger</a:t>
            </a:r>
            <a:r>
              <a:rPr lang="en-US" i="1" dirty="0" smtClean="0"/>
              <a:t> name here] and I am throwing a surprise party for Johnny boy [victim’s name] I would like to invite a few co-workers but not sure who to invite. If I sent you an invite so you mind sending it to his closest co-workers?”</a:t>
            </a:r>
          </a:p>
          <a:p>
            <a:r>
              <a:rPr lang="en-US" dirty="0" smtClean="0"/>
              <a:t>Now they are expecting emails/further calls from you. Could even leave a number for RSVP</a:t>
            </a:r>
          </a:p>
          <a:p>
            <a:pPr lvl="1"/>
            <a:r>
              <a:rPr lang="en-US" dirty="0" smtClean="0"/>
              <a:t>RSVP number could forward them to site.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89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113899"/>
            <a:ext cx="8229600" cy="990600"/>
          </a:xfrm>
        </p:spPr>
        <p:txBody>
          <a:bodyPr/>
          <a:lstStyle/>
          <a:p>
            <a:r>
              <a:rPr lang="en-US" dirty="0" smtClean="0"/>
              <a:t>Email (Phishing) Attacks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Define scope</a:t>
            </a:r>
          </a:p>
          <a:p>
            <a:pPr lvl="1"/>
            <a:r>
              <a:rPr lang="en-US" dirty="0" smtClean="0"/>
              <a:t>First, it’s all phishing all the other crap is just defining scope.</a:t>
            </a:r>
          </a:p>
          <a:p>
            <a:r>
              <a:rPr lang="en-US" dirty="0" smtClean="0"/>
              <a:t>Gather information</a:t>
            </a:r>
          </a:p>
          <a:p>
            <a:pPr lvl="1"/>
            <a:r>
              <a:rPr lang="en-US" dirty="0" smtClean="0"/>
              <a:t>You need an email – RCPT  To and MAIL From:</a:t>
            </a:r>
          </a:p>
          <a:p>
            <a:pPr lvl="1"/>
            <a:r>
              <a:rPr lang="en-US" dirty="0" smtClean="0"/>
              <a:t>Corporate or otherwise</a:t>
            </a:r>
          </a:p>
          <a:p>
            <a:r>
              <a:rPr lang="en-US" dirty="0" smtClean="0"/>
              <a:t>Pick target(s) and weakness</a:t>
            </a:r>
          </a:p>
          <a:p>
            <a:pPr lvl="1"/>
            <a:r>
              <a:rPr lang="en-US" dirty="0" smtClean="0"/>
              <a:t>Who are going after? </a:t>
            </a:r>
          </a:p>
          <a:p>
            <a:pPr lvl="1"/>
            <a:r>
              <a:rPr lang="en-US" dirty="0" smtClean="0"/>
              <a:t>What do they like? Did someone say free food?</a:t>
            </a:r>
          </a:p>
          <a:p>
            <a:pPr lvl="1"/>
            <a:r>
              <a:rPr lang="en-US" dirty="0" smtClean="0"/>
              <a:t>Develop your email template.</a:t>
            </a:r>
          </a:p>
          <a:p>
            <a:r>
              <a:rPr lang="en-US" dirty="0" smtClean="0"/>
              <a:t>Profit </a:t>
            </a:r>
          </a:p>
          <a:p>
            <a:pPr lvl="1"/>
            <a:r>
              <a:rPr lang="en-US" dirty="0" smtClean="0"/>
              <a:t>Prep and make your call(s)</a:t>
            </a:r>
          </a:p>
          <a:p>
            <a:pPr lvl="1"/>
            <a:r>
              <a:rPr lang="en-US" dirty="0" smtClean="0"/>
              <a:t>Make sure you have a clear window for the call </a:t>
            </a:r>
          </a:p>
          <a:p>
            <a:pPr lvl="2"/>
            <a:r>
              <a:rPr lang="en-US" dirty="0" smtClean="0"/>
              <a:t>Expect it to go long, or go short</a:t>
            </a:r>
          </a:p>
          <a:p>
            <a:r>
              <a:rPr lang="en-US" dirty="0" smtClean="0"/>
              <a:t>Rinse and Repeat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2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113899"/>
            <a:ext cx="8229600" cy="990600"/>
          </a:xfrm>
        </p:spPr>
        <p:txBody>
          <a:bodyPr/>
          <a:lstStyle/>
          <a:p>
            <a:r>
              <a:rPr lang="en-US" dirty="0" smtClean="0"/>
              <a:t>Email (Phishing) Attacks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need emails </a:t>
            </a:r>
          </a:p>
          <a:p>
            <a:pPr lvl="1"/>
            <a:r>
              <a:rPr lang="en-US" dirty="0" smtClean="0"/>
              <a:t>Many tools to harvest emails some may require API keys.</a:t>
            </a:r>
          </a:p>
          <a:p>
            <a:pPr lvl="1"/>
            <a:r>
              <a:rPr lang="en-US" dirty="0" smtClean="0"/>
              <a:t>Recon-ng – Jigsaw (expensive plugin)</a:t>
            </a:r>
          </a:p>
          <a:p>
            <a:pPr lvl="1"/>
            <a:r>
              <a:rPr lang="en-US" dirty="0" err="1" smtClean="0"/>
              <a:t>theHarvester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Let’s do this together.</a:t>
            </a:r>
            <a:r>
              <a:rPr lang="en-US" dirty="0"/>
              <a:t>  </a:t>
            </a:r>
            <a:r>
              <a:rPr lang="en-US" dirty="0" smtClean="0"/>
              <a:t> </a:t>
            </a:r>
            <a:r>
              <a:rPr lang="en-US" dirty="0" err="1"/>
              <a:t>t</a:t>
            </a:r>
            <a:r>
              <a:rPr lang="en-US" dirty="0" err="1" smtClean="0"/>
              <a:t>heharvester</a:t>
            </a:r>
            <a:r>
              <a:rPr lang="en-US" dirty="0" smtClean="0"/>
              <a:t> –d victimdomain.com –l 500 –b all</a:t>
            </a:r>
          </a:p>
          <a:p>
            <a:pPr lvl="2"/>
            <a:r>
              <a:rPr lang="en-US" dirty="0" smtClean="0"/>
              <a:t>Great list of emails? Are they valid?</a:t>
            </a:r>
            <a:endParaRPr lang="en-US" dirty="0"/>
          </a:p>
          <a:p>
            <a:r>
              <a:rPr lang="en-US" dirty="0" smtClean="0"/>
              <a:t>If only there was a place where people could link up and advertise where they work.</a:t>
            </a:r>
          </a:p>
          <a:p>
            <a:pPr lvl="1"/>
            <a:r>
              <a:rPr lang="en-US" dirty="0" smtClean="0"/>
              <a:t>I’ll give you a hint it starts with an L and ends with a </a:t>
            </a:r>
            <a:r>
              <a:rPr lang="en-US" dirty="0" err="1" smtClean="0"/>
              <a:t>inkedin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326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XXX – what number we on?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Gimmie</a:t>
            </a:r>
            <a:r>
              <a:rPr lang="en-US" dirty="0" smtClean="0"/>
              <a:t> emails or </a:t>
            </a:r>
            <a:r>
              <a:rPr lang="en-US" dirty="0" err="1" smtClean="0"/>
              <a:t>gimmie</a:t>
            </a:r>
            <a:r>
              <a:rPr lang="en-US" dirty="0" smtClean="0"/>
              <a:t> death!</a:t>
            </a:r>
          </a:p>
          <a:p>
            <a:r>
              <a:rPr lang="en-US" dirty="0" smtClean="0"/>
              <a:t>This lab is built off the </a:t>
            </a:r>
            <a:r>
              <a:rPr lang="en-US" dirty="0" err="1" smtClean="0"/>
              <a:t>phishbait</a:t>
            </a:r>
            <a:r>
              <a:rPr lang="en-US" dirty="0" smtClean="0"/>
              <a:t> suite of tools </a:t>
            </a:r>
          </a:p>
          <a:p>
            <a:pPr lvl="1"/>
            <a:r>
              <a:rPr lang="en-US" dirty="0" smtClean="0"/>
              <a:t>Will </a:t>
            </a:r>
            <a:r>
              <a:rPr lang="en-US" dirty="0" err="1" smtClean="0"/>
              <a:t>bing</a:t>
            </a:r>
            <a:r>
              <a:rPr lang="en-US" dirty="0" smtClean="0"/>
              <a:t> search and work with </a:t>
            </a:r>
            <a:r>
              <a:rPr lang="en-US" dirty="0" err="1" smtClean="0"/>
              <a:t>linkedin</a:t>
            </a:r>
            <a:r>
              <a:rPr lang="en-US" dirty="0" smtClean="0"/>
              <a:t> to find email lists.</a:t>
            </a:r>
          </a:p>
          <a:p>
            <a:r>
              <a:rPr lang="en-US" dirty="0" smtClean="0"/>
              <a:t>Try </a:t>
            </a:r>
            <a:r>
              <a:rPr lang="en-US" dirty="0" smtClean="0"/>
              <a:t>Lab 3 Email </a:t>
            </a:r>
            <a:r>
              <a:rPr lang="en-US" dirty="0" smtClean="0"/>
              <a:t>Enumeration/Demo</a:t>
            </a:r>
            <a:endParaRPr lang="en-US" dirty="0" smtClean="0"/>
          </a:p>
          <a:p>
            <a:pPr lvl="1"/>
            <a:r>
              <a:rPr lang="en-US" dirty="0" smtClean="0"/>
              <a:t>Stretch portion of Lab </a:t>
            </a:r>
            <a:r>
              <a:rPr lang="en-US" dirty="0" smtClean="0"/>
              <a:t>based on using Kali and Burp but should work for any </a:t>
            </a:r>
            <a:r>
              <a:rPr lang="en-US" dirty="0" err="1" smtClean="0"/>
              <a:t>distro</a:t>
            </a:r>
            <a:r>
              <a:rPr lang="en-US" dirty="0" smtClean="0"/>
              <a:t> that can run Burp and Python.</a:t>
            </a:r>
          </a:p>
          <a:p>
            <a:pPr lvl="1"/>
            <a:r>
              <a:rPr lang="en-US" dirty="0" smtClean="0"/>
              <a:t>Approx. time 30-45 minutes.</a:t>
            </a:r>
          </a:p>
          <a:p>
            <a:pPr marL="59436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56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Templates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352800"/>
          </a:xfrm>
        </p:spPr>
        <p:txBody>
          <a:bodyPr>
            <a:normAutofit/>
          </a:bodyPr>
          <a:lstStyle/>
          <a:p>
            <a:r>
              <a:rPr lang="en-US" dirty="0" smtClean="0"/>
              <a:t>I don’t know anybody in Nigeria or anyone who won the lottery.</a:t>
            </a:r>
          </a:p>
          <a:p>
            <a:pPr lvl="1"/>
            <a:r>
              <a:rPr lang="en-US" dirty="0" smtClean="0"/>
              <a:t>Making it look real is a challenge</a:t>
            </a:r>
          </a:p>
          <a:p>
            <a:pPr lvl="1"/>
            <a:r>
              <a:rPr lang="en-US" dirty="0" smtClean="0">
                <a:hlinkClick r:id="rId3"/>
              </a:rPr>
              <a:t>www.sonicwall.com/furl/phishing</a:t>
            </a:r>
            <a:endParaRPr lang="en-US" dirty="0" smtClean="0"/>
          </a:p>
          <a:p>
            <a:pPr lvl="2"/>
            <a:r>
              <a:rPr lang="en-US" dirty="0" smtClean="0"/>
              <a:t>See samples of phishing emails.</a:t>
            </a:r>
          </a:p>
          <a:p>
            <a:r>
              <a:rPr lang="en-US" dirty="0" smtClean="0"/>
              <a:t>Phishing Frenzy – awesome phishing tool</a:t>
            </a:r>
          </a:p>
          <a:p>
            <a:pPr lvl="1"/>
            <a:r>
              <a:rPr lang="en-US" dirty="0" smtClean="0"/>
              <a:t>On my recommend list. Would have demoed this too but it is a bear to set up.</a:t>
            </a:r>
          </a:p>
          <a:p>
            <a:pPr marL="274320" lvl="1" indent="0">
              <a:buNone/>
            </a:pPr>
            <a:endParaRPr lang="en-US" dirty="0" smtClean="0"/>
          </a:p>
          <a:p>
            <a:pPr marL="594360" lvl="2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191000"/>
            <a:ext cx="3200400" cy="218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77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 Templates part II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Need a domain to link back to</a:t>
            </a:r>
          </a:p>
          <a:p>
            <a:pPr lvl="1"/>
            <a:r>
              <a:rPr lang="en-US" dirty="0" smtClean="0"/>
              <a:t>Typo squatting</a:t>
            </a:r>
          </a:p>
          <a:p>
            <a:pPr lvl="1"/>
            <a:r>
              <a:rPr lang="en-US" dirty="0" smtClean="0"/>
              <a:t>“Legit” Company… hmm I think you’re on to something here.</a:t>
            </a:r>
          </a:p>
          <a:p>
            <a:r>
              <a:rPr lang="en-US" dirty="0" smtClean="0"/>
              <a:t>The PF sample works – and well but, it still smells a little </a:t>
            </a:r>
            <a:r>
              <a:rPr lang="en-US" dirty="0" err="1" smtClean="0"/>
              <a:t>phishy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I want to go totally under the radar</a:t>
            </a:r>
          </a:p>
          <a:p>
            <a:pPr lvl="1"/>
            <a:r>
              <a:rPr lang="en-US" dirty="0" smtClean="0"/>
              <a:t>Blend in with the 1000’s of other emails the users </a:t>
            </a:r>
            <a:r>
              <a:rPr lang="en-US" dirty="0" smtClean="0"/>
              <a:t>get</a:t>
            </a:r>
          </a:p>
          <a:p>
            <a:r>
              <a:rPr lang="en-US" dirty="0" smtClean="0"/>
              <a:t>Know what emails they have clicked on</a:t>
            </a:r>
          </a:p>
          <a:p>
            <a:pPr lvl="1"/>
            <a:r>
              <a:rPr lang="en-US" dirty="0" smtClean="0"/>
              <a:t>Webinars where they attended.</a:t>
            </a:r>
          </a:p>
          <a:p>
            <a:pPr lvl="1"/>
            <a:r>
              <a:rPr lang="en-US" dirty="0" smtClean="0"/>
              <a:t>ISACA Sample</a:t>
            </a:r>
          </a:p>
          <a:p>
            <a:r>
              <a:rPr lang="en-US" dirty="0" smtClean="0"/>
              <a:t>Domains – cheap enough might as well get a few.</a:t>
            </a:r>
          </a:p>
          <a:p>
            <a:pPr lvl="1"/>
            <a:r>
              <a:rPr lang="en-US" dirty="0" smtClean="0"/>
              <a:t>Training, </a:t>
            </a:r>
            <a:r>
              <a:rPr lang="en-US" dirty="0" smtClean="0"/>
              <a:t>Shippin</a:t>
            </a:r>
            <a:r>
              <a:rPr lang="en-US" dirty="0" smtClean="0"/>
              <a:t>g, Retail, </a:t>
            </a:r>
            <a:r>
              <a:rPr lang="en-US" dirty="0" smtClean="0"/>
              <a:t>Restaurant, Security &amp; their industry.</a:t>
            </a:r>
          </a:p>
          <a:p>
            <a:pPr lvl="1"/>
            <a:r>
              <a:rPr lang="en-US" dirty="0" smtClean="0"/>
              <a:t>Design “Web Pages” for them.. Even under construction works</a:t>
            </a:r>
          </a:p>
          <a:p>
            <a:pPr lvl="2"/>
            <a:r>
              <a:rPr lang="en-US" dirty="0" smtClean="0"/>
              <a:t>The savvy user will google first or type things in to avoid phishing – let them.</a:t>
            </a:r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  <a:p>
            <a:pPr marL="59436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80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Definition: “Like a Boss”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i="1" dirty="0" smtClean="0"/>
              <a:t>The little tricks and traits that make you rock</a:t>
            </a:r>
            <a:r>
              <a:rPr lang="en-US" dirty="0" smtClean="0"/>
              <a:t>.”</a:t>
            </a:r>
          </a:p>
          <a:p>
            <a:pPr marL="0" indent="0" algn="ctr">
              <a:buNone/>
            </a:pPr>
            <a:r>
              <a:rPr lang="en-US" dirty="0" smtClean="0"/>
              <a:t>Source: Me</a:t>
            </a: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Get a head start on your next victim (I mean client…)</a:t>
            </a:r>
          </a:p>
          <a:p>
            <a:r>
              <a:rPr lang="en-US" dirty="0" smtClean="0"/>
              <a:t>Dare to be different</a:t>
            </a:r>
          </a:p>
          <a:p>
            <a:pPr lvl="1"/>
            <a:r>
              <a:rPr lang="en-US" dirty="0" smtClean="0"/>
              <a:t>Small modifications to the process go a long way.</a:t>
            </a:r>
          </a:p>
          <a:p>
            <a:pPr lvl="1"/>
            <a:r>
              <a:rPr lang="en-US" dirty="0" smtClean="0"/>
              <a:t>Easier to blend into the norm.</a:t>
            </a:r>
          </a:p>
          <a:p>
            <a:r>
              <a:rPr lang="en-US" dirty="0" smtClean="0"/>
              <a:t>Can’t cover everything</a:t>
            </a:r>
          </a:p>
          <a:p>
            <a:pPr lvl="1"/>
            <a:r>
              <a:rPr lang="en-US" dirty="0" smtClean="0"/>
              <a:t>There are many tools/techniques to be a boss – not all covered today</a:t>
            </a:r>
          </a:p>
          <a:p>
            <a:pPr lvl="1"/>
            <a:r>
              <a:rPr lang="en-US" dirty="0" smtClean="0"/>
              <a:t>This class is successful because of all the great stuff that is available.</a:t>
            </a:r>
          </a:p>
        </p:txBody>
      </p:sp>
    </p:spTree>
    <p:extLst>
      <p:ext uri="{BB962C8B-B14F-4D97-AF65-F5344CB8AC3E}">
        <p14:creationId xmlns:p14="http://schemas.microsoft.com/office/powerpoint/2010/main" val="192698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Got Them Hooked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is where the imagination ends… or begins?</a:t>
            </a:r>
          </a:p>
          <a:p>
            <a:pPr lvl="1"/>
            <a:r>
              <a:rPr lang="en-US" dirty="0" smtClean="0"/>
              <a:t>I care about clicks and statistics</a:t>
            </a:r>
          </a:p>
          <a:p>
            <a:r>
              <a:rPr lang="en-US" dirty="0" smtClean="0"/>
              <a:t>Training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Don’t always have to be the bad guy</a:t>
            </a:r>
          </a:p>
          <a:p>
            <a:r>
              <a:rPr lang="en-US" dirty="0" smtClean="0"/>
              <a:t>Ok let’s be the bad guy</a:t>
            </a:r>
          </a:p>
          <a:p>
            <a:pPr lvl="1"/>
            <a:r>
              <a:rPr lang="en-US" dirty="0" err="1" smtClean="0"/>
              <a:t>Metasploit</a:t>
            </a:r>
            <a:endParaRPr lang="en-US" dirty="0"/>
          </a:p>
          <a:p>
            <a:pPr lvl="2"/>
            <a:r>
              <a:rPr lang="en-US" dirty="0"/>
              <a:t>use </a:t>
            </a:r>
            <a:r>
              <a:rPr lang="en-US" dirty="0" smtClean="0"/>
              <a:t>auxiliary/server/</a:t>
            </a:r>
            <a:r>
              <a:rPr lang="en-US" dirty="0" err="1" smtClean="0"/>
              <a:t>browser_autopwn</a:t>
            </a:r>
            <a:endParaRPr lang="en-US" dirty="0" smtClean="0"/>
          </a:p>
          <a:p>
            <a:pPr lvl="1"/>
            <a:r>
              <a:rPr lang="en-US" dirty="0" err="1" smtClean="0"/>
              <a:t>BEeF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Where’s the beef – it’s in there.</a:t>
            </a:r>
          </a:p>
          <a:p>
            <a:pPr lvl="1"/>
            <a:r>
              <a:rPr lang="en-US" dirty="0" smtClean="0"/>
              <a:t>Malicious PDFs on </a:t>
            </a:r>
            <a:r>
              <a:rPr lang="en-US" dirty="0" smtClean="0"/>
              <a:t>website or as attachment</a:t>
            </a:r>
            <a:endParaRPr lang="en-US" dirty="0" smtClean="0"/>
          </a:p>
          <a:p>
            <a:pPr lvl="2"/>
            <a:r>
              <a:rPr lang="en-US" dirty="0" smtClean="0"/>
              <a:t>Back to </a:t>
            </a:r>
            <a:r>
              <a:rPr lang="en-US" dirty="0" err="1" smtClean="0"/>
              <a:t>Metasploit</a:t>
            </a:r>
            <a:r>
              <a:rPr lang="en-US" dirty="0" smtClean="0"/>
              <a:t> for </a:t>
            </a:r>
            <a:r>
              <a:rPr lang="en-US" dirty="0" smtClean="0"/>
              <a:t>that</a:t>
            </a:r>
          </a:p>
          <a:p>
            <a:pPr lvl="1"/>
            <a:r>
              <a:rPr lang="en-US" dirty="0" smtClean="0"/>
              <a:t>Log keystrokes.</a:t>
            </a:r>
            <a:endParaRPr lang="en-US" dirty="0" smtClean="0"/>
          </a:p>
          <a:p>
            <a:pPr marL="594360" lvl="2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0633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4 Finally the really good stuff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Hey Ice-Hole </a:t>
            </a:r>
          </a:p>
          <a:p>
            <a:pPr lvl="1"/>
            <a:r>
              <a:rPr lang="en-US" dirty="0" smtClean="0"/>
              <a:t>What you call me?</a:t>
            </a:r>
          </a:p>
          <a:p>
            <a:pPr lvl="1"/>
            <a:r>
              <a:rPr lang="en-US" dirty="0" smtClean="0"/>
              <a:t>Simple Java based email phishing tool – easy to use for hands on </a:t>
            </a:r>
          </a:p>
          <a:p>
            <a:pPr lvl="2"/>
            <a:r>
              <a:rPr lang="en-US" dirty="0" smtClean="0"/>
              <a:t>There are others (better ones?)</a:t>
            </a:r>
          </a:p>
          <a:p>
            <a:r>
              <a:rPr lang="en-US" dirty="0" err="1" smtClean="0"/>
              <a:t>PhEmail</a:t>
            </a:r>
            <a:endParaRPr lang="en-US" dirty="0" smtClean="0"/>
          </a:p>
          <a:p>
            <a:pPr lvl="1"/>
            <a:r>
              <a:rPr lang="en-US" dirty="0" smtClean="0"/>
              <a:t>Simple Python Script</a:t>
            </a:r>
          </a:p>
          <a:p>
            <a:r>
              <a:rPr lang="en-US" dirty="0" smtClean="0"/>
              <a:t>Phishing Frenzy </a:t>
            </a:r>
          </a:p>
          <a:p>
            <a:pPr lvl="1"/>
            <a:r>
              <a:rPr lang="en-US" dirty="0" smtClean="0"/>
              <a:t>One of my favorite ones – use it professionally.  Again a pain to install</a:t>
            </a:r>
          </a:p>
          <a:p>
            <a:r>
              <a:rPr lang="en-US" dirty="0" smtClean="0"/>
              <a:t>Lucy</a:t>
            </a:r>
          </a:p>
          <a:p>
            <a:pPr lvl="1"/>
            <a:r>
              <a:rPr lang="en-US" dirty="0" smtClean="0"/>
              <a:t>Complete Virtual Machine for phishing </a:t>
            </a:r>
          </a:p>
          <a:p>
            <a:pPr lvl="2"/>
            <a:r>
              <a:rPr lang="en-US" dirty="0" smtClean="0"/>
              <a:t>I am new to it so jury is still out, but I like all the templates</a:t>
            </a:r>
          </a:p>
          <a:p>
            <a:pPr lvl="1"/>
            <a:r>
              <a:rPr lang="en-US" dirty="0" smtClean="0"/>
              <a:t>Nothing to install but you do need to configure it. </a:t>
            </a:r>
          </a:p>
          <a:p>
            <a:pPr marL="594360" lvl="2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575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4 Discussion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have to achieve your objective the first time.</a:t>
            </a:r>
          </a:p>
          <a:p>
            <a:pPr lvl="1"/>
            <a:r>
              <a:rPr lang="en-US" dirty="0" smtClean="0"/>
              <a:t>Or do you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Lure them in.</a:t>
            </a:r>
            <a:endParaRPr lang="en-US" dirty="0" smtClean="0"/>
          </a:p>
          <a:p>
            <a:r>
              <a:rPr lang="en-US" dirty="0" smtClean="0"/>
              <a:t>Time permitting maybe the first campaign is legit.</a:t>
            </a:r>
          </a:p>
          <a:p>
            <a:pPr lvl="1"/>
            <a:r>
              <a:rPr lang="en-US" dirty="0" smtClean="0"/>
              <a:t>Send notice about upcoming webinar and see who joins in.</a:t>
            </a:r>
          </a:p>
          <a:p>
            <a:pPr lvl="1"/>
            <a:r>
              <a:rPr lang="en-US" dirty="0" smtClean="0"/>
              <a:t>Second webinar not so nice.</a:t>
            </a:r>
          </a:p>
          <a:p>
            <a:pPr marL="594360" lvl="2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9113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Where’s the Beer?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457200" y="3124200"/>
            <a:ext cx="8229600" cy="3032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Wrap up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5653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works?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are Social Creatures</a:t>
            </a:r>
          </a:p>
          <a:p>
            <a:pPr lvl="1"/>
            <a:r>
              <a:rPr lang="en-US" dirty="0" smtClean="0"/>
              <a:t>Neurological reward mechanisms for having friends</a:t>
            </a:r>
          </a:p>
          <a:p>
            <a:r>
              <a:rPr lang="en-US" dirty="0" smtClean="0"/>
              <a:t>Through </a:t>
            </a:r>
            <a:r>
              <a:rPr lang="en-US" dirty="0"/>
              <a:t>out time we have been rewarded for social interaction. </a:t>
            </a:r>
          </a:p>
          <a:p>
            <a:pPr lvl="1"/>
            <a:r>
              <a:rPr lang="en-US" dirty="0"/>
              <a:t>Fundamentally easier to survive</a:t>
            </a:r>
          </a:p>
          <a:p>
            <a:pPr lvl="1"/>
            <a:r>
              <a:rPr lang="en-US" dirty="0"/>
              <a:t>Family units instill social rewards early </a:t>
            </a:r>
            <a:r>
              <a:rPr lang="en-US" dirty="0" smtClean="0"/>
              <a:t>on</a:t>
            </a:r>
          </a:p>
          <a:p>
            <a:pPr lvl="1"/>
            <a:r>
              <a:rPr lang="en-US" dirty="0" smtClean="0"/>
              <a:t>“play dates” - dating</a:t>
            </a:r>
            <a:endParaRPr lang="en-US" dirty="0"/>
          </a:p>
          <a:p>
            <a:r>
              <a:rPr lang="en-US" dirty="0" smtClean="0"/>
              <a:t>We want friends.</a:t>
            </a:r>
          </a:p>
          <a:p>
            <a:r>
              <a:rPr lang="en-US" dirty="0" smtClean="0"/>
              <a:t>Sometimes they have no clue they were just engineered.</a:t>
            </a:r>
          </a:p>
          <a:p>
            <a:pPr lvl="1"/>
            <a:r>
              <a:rPr lang="en-US" dirty="0" smtClean="0"/>
              <a:t>This is where we want to 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2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More on SE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No need to 0day when you can ask, call, email</a:t>
            </a:r>
          </a:p>
          <a:p>
            <a:r>
              <a:rPr lang="en-US" dirty="0" smtClean="0"/>
              <a:t>Users want to do the right thing but they don’t</a:t>
            </a:r>
          </a:p>
          <a:p>
            <a:pPr lvl="1"/>
            <a:r>
              <a:rPr lang="en-US" dirty="0" smtClean="0"/>
              <a:t>Training fundamentally flawed</a:t>
            </a:r>
          </a:p>
          <a:p>
            <a:pPr lvl="1"/>
            <a:r>
              <a:rPr lang="en-US" dirty="0" smtClean="0"/>
              <a:t>Being told no is hard to do </a:t>
            </a:r>
          </a:p>
          <a:p>
            <a:r>
              <a:rPr lang="en-US" dirty="0" smtClean="0"/>
              <a:t>Once Trusted we can Ask for anything</a:t>
            </a:r>
          </a:p>
          <a:p>
            <a:r>
              <a:rPr lang="en-US" dirty="0" smtClean="0"/>
              <a:t>Once exploited we can dump a lot from the user</a:t>
            </a:r>
          </a:p>
          <a:p>
            <a:pPr lvl="1"/>
            <a:r>
              <a:rPr lang="en-US" dirty="0" smtClean="0"/>
              <a:t>Access to their system/credentials</a:t>
            </a:r>
          </a:p>
          <a:p>
            <a:pPr lvl="1"/>
            <a:r>
              <a:rPr lang="en-US" dirty="0" smtClean="0"/>
              <a:t>Blackmail – getting them to do the work for you</a:t>
            </a:r>
          </a:p>
          <a:p>
            <a:pPr lvl="2"/>
            <a:r>
              <a:rPr lang="en-US" dirty="0" smtClean="0"/>
              <a:t>Been going longer than computers have been around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Steps to Being a Boss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Spontaneity </a:t>
            </a:r>
          </a:p>
          <a:p>
            <a:pPr lvl="1"/>
            <a:r>
              <a:rPr lang="en-US" dirty="0" smtClean="0"/>
              <a:t>The ability to adapt to your situation</a:t>
            </a:r>
          </a:p>
          <a:p>
            <a:pPr lvl="1"/>
            <a:r>
              <a:rPr lang="en-US" dirty="0" smtClean="0"/>
              <a:t>“think on your feet”</a:t>
            </a:r>
          </a:p>
          <a:p>
            <a:r>
              <a:rPr lang="en-US" dirty="0" smtClean="0"/>
              <a:t>Friendship</a:t>
            </a:r>
          </a:p>
          <a:p>
            <a:pPr lvl="1"/>
            <a:r>
              <a:rPr lang="en-US" dirty="0" smtClean="0"/>
              <a:t>Able to transition the friend pyramid quickly</a:t>
            </a:r>
          </a:p>
          <a:p>
            <a:pPr lvl="1"/>
            <a:r>
              <a:rPr lang="en-US" dirty="0" smtClean="0"/>
              <a:t>Doesn’t have to be IRL</a:t>
            </a:r>
          </a:p>
          <a:p>
            <a:r>
              <a:rPr lang="en-US" dirty="0" smtClean="0"/>
              <a:t>Trusting</a:t>
            </a:r>
          </a:p>
          <a:p>
            <a:pPr lvl="1"/>
            <a:r>
              <a:rPr lang="en-US" dirty="0" smtClean="0"/>
              <a:t>You expect your victim (client) to perform an action it’s a lot easier if they trust you</a:t>
            </a:r>
          </a:p>
          <a:p>
            <a:r>
              <a:rPr lang="en-US" dirty="0" smtClean="0"/>
              <a:t>Looking the part</a:t>
            </a:r>
          </a:p>
          <a:p>
            <a:pPr lvl="1"/>
            <a:r>
              <a:rPr lang="en-US" dirty="0" smtClean="0"/>
              <a:t>Clipboards go a long way</a:t>
            </a:r>
          </a:p>
          <a:p>
            <a:pPr lvl="1"/>
            <a:endParaRPr lang="en-US" dirty="0"/>
          </a:p>
          <a:p>
            <a:r>
              <a:rPr lang="en-US" dirty="0" smtClean="0"/>
              <a:t>Which brings us to our first Lab… I need 3 Volunteers.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0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0 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your own words tell us about:</a:t>
            </a:r>
          </a:p>
          <a:p>
            <a:pPr lvl="1"/>
            <a:r>
              <a:rPr lang="en-US" dirty="0" smtClean="0"/>
              <a:t>Had to start numbering labs somewhere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5400" dirty="0" smtClean="0"/>
              <a:t>Spontaneity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0</a:t>
            </a:r>
            <a:endParaRPr lang="en-US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your own words tell us about: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5400" dirty="0" smtClean="0"/>
              <a:t>Friendship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29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Pres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7663390-1AD8-4488-A23F-16904AB097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TrainPres</Template>
  <TotalTime>0</TotalTime>
  <Words>2600</Words>
  <Application>Microsoft Office PowerPoint</Application>
  <PresentationFormat>On-screen Show (4:3)</PresentationFormat>
  <Paragraphs>408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TrainPres</vt:lpstr>
      <vt:lpstr>Social Engineering: Like a Boss</vt:lpstr>
      <vt:lpstr>Introduction</vt:lpstr>
      <vt:lpstr>Definition: Social engineering</vt:lpstr>
      <vt:lpstr>Definition: “Like a Boss”</vt:lpstr>
      <vt:lpstr>Why it works?</vt:lpstr>
      <vt:lpstr>A Little More on SE</vt:lpstr>
      <vt:lpstr>Key Steps to Being a Boss</vt:lpstr>
      <vt:lpstr>Lab 0 </vt:lpstr>
      <vt:lpstr>Lab 0</vt:lpstr>
      <vt:lpstr>Lab 0 </vt:lpstr>
      <vt:lpstr>Lab 0 -Discussion</vt:lpstr>
      <vt:lpstr>What is a Friend?</vt:lpstr>
      <vt:lpstr>A Morbid look into Friendship</vt:lpstr>
      <vt:lpstr>Anyone Can Be a Friend</vt:lpstr>
      <vt:lpstr>Lab 1 </vt:lpstr>
      <vt:lpstr>Trust</vt:lpstr>
      <vt:lpstr>Trust?</vt:lpstr>
      <vt:lpstr>Psychology</vt:lpstr>
      <vt:lpstr>Psychology</vt:lpstr>
      <vt:lpstr>Looking the part</vt:lpstr>
      <vt:lpstr>Looking the part –Boss Level</vt:lpstr>
      <vt:lpstr>More Fun Stuff</vt:lpstr>
      <vt:lpstr>Anatomy of an Attack </vt:lpstr>
      <vt:lpstr>A Closer Look @ OSINT</vt:lpstr>
      <vt:lpstr>Types of SE</vt:lpstr>
      <vt:lpstr>Human Manipulation</vt:lpstr>
      <vt:lpstr>Drop Ship Attacks</vt:lpstr>
      <vt:lpstr>Drop Ship – Like a Boss</vt:lpstr>
      <vt:lpstr>Phone (Calling) Attacks</vt:lpstr>
      <vt:lpstr>Professor Mehrabian</vt:lpstr>
      <vt:lpstr>Phone Attacks - Scripts</vt:lpstr>
      <vt:lpstr>Lab 2?- Scripts</vt:lpstr>
      <vt:lpstr>Lab 2</vt:lpstr>
      <vt:lpstr>Calling Attacks (Scripting) like a Boss</vt:lpstr>
      <vt:lpstr>Email (Phishing) Attacks</vt:lpstr>
      <vt:lpstr>Email (Phishing) Attacks</vt:lpstr>
      <vt:lpstr>Lab XXX – what number we on?</vt:lpstr>
      <vt:lpstr>Email Templates</vt:lpstr>
      <vt:lpstr>Email Templates part II</vt:lpstr>
      <vt:lpstr>Got Them Hooked</vt:lpstr>
      <vt:lpstr>Lab 4 Finally the really good stuff</vt:lpstr>
      <vt:lpstr>Lab 4 Discussion</vt:lpstr>
      <vt:lpstr>Where’s the Beer?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2014-09-03T05:22:51Z</dcterms:created>
  <dcterms:modified xsi:type="dcterms:W3CDTF">2015-04-10T23:29:05Z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TC101671269990</vt:lpwstr>
  </property>
</Properties>
</file>